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06" r:id="rId2"/>
    <p:sldId id="266" r:id="rId3"/>
    <p:sldId id="305" r:id="rId4"/>
    <p:sldId id="278" r:id="rId5"/>
    <p:sldId id="259" r:id="rId6"/>
    <p:sldId id="265" r:id="rId7"/>
    <p:sldId id="271" r:id="rId8"/>
    <p:sldId id="261" r:id="rId9"/>
    <p:sldId id="263" r:id="rId10"/>
    <p:sldId id="273" r:id="rId11"/>
    <p:sldId id="272" r:id="rId12"/>
    <p:sldId id="274" r:id="rId13"/>
    <p:sldId id="264" r:id="rId14"/>
    <p:sldId id="275" r:id="rId15"/>
    <p:sldId id="276" r:id="rId16"/>
    <p:sldId id="289" r:id="rId17"/>
    <p:sldId id="290" r:id="rId18"/>
    <p:sldId id="291" r:id="rId19"/>
    <p:sldId id="292" r:id="rId20"/>
    <p:sldId id="293" r:id="rId21"/>
    <p:sldId id="295" r:id="rId22"/>
    <p:sldId id="297" r:id="rId23"/>
    <p:sldId id="267" r:id="rId24"/>
    <p:sldId id="299" r:id="rId25"/>
    <p:sldId id="300" r:id="rId26"/>
    <p:sldId id="304" r:id="rId27"/>
    <p:sldId id="301" r:id="rId28"/>
    <p:sldId id="302" r:id="rId29"/>
    <p:sldId id="303" r:id="rId30"/>
    <p:sldId id="288" r:id="rId31"/>
    <p:sldId id="298" r:id="rId32"/>
    <p:sldId id="277" r:id="rId33"/>
    <p:sldId id="279" r:id="rId34"/>
    <p:sldId id="281" r:id="rId35"/>
    <p:sldId id="280" r:id="rId36"/>
    <p:sldId id="282" r:id="rId37"/>
    <p:sldId id="283" r:id="rId38"/>
    <p:sldId id="284" r:id="rId39"/>
    <p:sldId id="285" r:id="rId40"/>
    <p:sldId id="286" r:id="rId41"/>
    <p:sldId id="30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5" autoAdjust="0"/>
    <p:restoredTop sz="94660"/>
  </p:normalViewPr>
  <p:slideViewPr>
    <p:cSldViewPr snapToGrid="0">
      <p:cViewPr varScale="1">
        <p:scale>
          <a:sx n="78" d="100"/>
          <a:sy n="78" d="100"/>
        </p:scale>
        <p:origin x="82"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B900C9-62E7-4243-BADF-0DA9EE80B297}" type="datetimeFigureOut">
              <a:rPr lang="en-US" smtClean="0"/>
              <a:t>9/26/2022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D3E30-D2F2-4DEA-8B13-2E5CD4F9253F}" type="slidenum">
              <a:rPr lang="en-US" smtClean="0"/>
              <a:t>‹#›</a:t>
            </a:fld>
            <a:endParaRPr lang="en-US"/>
          </a:p>
        </p:txBody>
      </p:sp>
    </p:spTree>
    <p:extLst>
      <p:ext uri="{BB962C8B-B14F-4D97-AF65-F5344CB8AC3E}">
        <p14:creationId xmlns:p14="http://schemas.microsoft.com/office/powerpoint/2010/main" val="2401500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While working in the Nilgiri hills, I started thinking about how birds are distributed along this elevational gradient and how the environment………</a:t>
            </a:r>
            <a:endParaRPr/>
          </a:p>
          <a:p>
            <a:pPr marL="0" lvl="0" indent="0" algn="l" rtl="0">
              <a:spcBef>
                <a:spcPts val="0"/>
              </a:spcBef>
              <a:spcAft>
                <a:spcPts val="0"/>
              </a:spcAft>
              <a:buNone/>
            </a:pPr>
            <a:endParaRPr/>
          </a:p>
          <a:p>
            <a:pPr marL="0" lvl="0" indent="0" algn="l" rtl="0">
              <a:spcBef>
                <a:spcPts val="0"/>
              </a:spcBef>
              <a:spcAft>
                <a:spcPts val="0"/>
              </a:spcAft>
              <a:buNone/>
            </a:pPr>
            <a:r>
              <a:rPr lang="en-US"/>
              <a:t>Most studies have relied on community ecological approach, but the strength in combining these two can provide a better understanding of community assembly patterns</a:t>
            </a:r>
            <a:endParaRPr/>
          </a:p>
          <a:p>
            <a:pPr marL="0" lvl="0" indent="0" algn="l" rtl="0">
              <a:spcBef>
                <a:spcPts val="0"/>
              </a:spcBef>
              <a:spcAft>
                <a:spcPts val="0"/>
              </a:spcAft>
              <a:buNone/>
            </a:pPr>
            <a:endParaRPr/>
          </a:p>
        </p:txBody>
      </p:sp>
      <p:sp>
        <p:nvSpPr>
          <p:cNvPr id="285" name="Google Shape;28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data tend to be dominated by points, lines and polygons, whereas raster data is in the form of rows and columns (or a matrix) / grid. / continuous data. </a:t>
            </a:r>
            <a:r>
              <a:rPr lang="en-US" dirty="0" err="1"/>
              <a:t>Rasters</a:t>
            </a:r>
            <a:r>
              <a:rPr lang="en-US" dirty="0"/>
              <a:t> can include elevation models, values for vegetation indices, land cover. Majority of these datasets have attribute tables associated with them. </a:t>
            </a:r>
          </a:p>
        </p:txBody>
      </p:sp>
      <p:sp>
        <p:nvSpPr>
          <p:cNvPr id="4" name="Slide Number Placeholder 3"/>
          <p:cNvSpPr>
            <a:spLocks noGrp="1"/>
          </p:cNvSpPr>
          <p:nvPr>
            <p:ph type="sldNum" sz="quarter" idx="10"/>
          </p:nvPr>
        </p:nvSpPr>
        <p:spPr/>
        <p:txBody>
          <a:bodyPr/>
          <a:lstStyle/>
          <a:p>
            <a:fld id="{5FBEA7DD-417C-4FBF-B317-0666EE1697E9}" type="slidenum">
              <a:rPr lang="en-US" smtClean="0"/>
              <a:t>6</a:t>
            </a:fld>
            <a:endParaRPr lang="en-US"/>
          </a:p>
        </p:txBody>
      </p:sp>
    </p:spTree>
    <p:extLst>
      <p:ext uri="{BB962C8B-B14F-4D97-AF65-F5344CB8AC3E}">
        <p14:creationId xmlns:p14="http://schemas.microsoft.com/office/powerpoint/2010/main" val="1714621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look at a geographic grid of the globe and visualize latitude and longitude and the intersection of these lines give you coordinates for a location on the planet (x and y). But globes are not very useful for the reference of mapping, calculating distances etc. Hence, we need a planar surface. There are different types of projections and we would spend way too much time just talking about it, but just to give you an idea that transformation, distorts areas or shapes. Examples include equal area  (that preserves area, but distorts shape), Mercator projection that is normally carried out distorts areas, but not shapes [ Geographic coordinate systems are in 3D, spherical – example WGS84; projected coordinate systems use a flat, 2D surface instead] </a:t>
            </a:r>
          </a:p>
        </p:txBody>
      </p:sp>
      <p:sp>
        <p:nvSpPr>
          <p:cNvPr id="4" name="Slide Number Placeholder 3"/>
          <p:cNvSpPr>
            <a:spLocks noGrp="1"/>
          </p:cNvSpPr>
          <p:nvPr>
            <p:ph type="sldNum" sz="quarter" idx="10"/>
          </p:nvPr>
        </p:nvSpPr>
        <p:spPr/>
        <p:txBody>
          <a:bodyPr/>
          <a:lstStyle/>
          <a:p>
            <a:fld id="{5FBEA7DD-417C-4FBF-B317-0666EE1697E9}" type="slidenum">
              <a:rPr lang="en-US" smtClean="0"/>
              <a:t>7</a:t>
            </a:fld>
            <a:endParaRPr lang="en-US"/>
          </a:p>
        </p:txBody>
      </p:sp>
    </p:spTree>
    <p:extLst>
      <p:ext uri="{BB962C8B-B14F-4D97-AF65-F5344CB8AC3E}">
        <p14:creationId xmlns:p14="http://schemas.microsoft.com/office/powerpoint/2010/main" val="285933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 have been fascinated by birds on mountains for over a decade now. It was initially sparked by my first research experience where I observed birds in the High Himalayas and it made me think about the sheer diversity of birds that occurred along habitat types and elevations. </a:t>
            </a:r>
            <a:endParaRPr/>
          </a:p>
        </p:txBody>
      </p:sp>
      <p:sp>
        <p:nvSpPr>
          <p:cNvPr id="104" name="Google Shape;10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For the last several years, I have been particularly interested in understanding why certain species are distributed where they are, and the mechanisms responsible for the same. We know from early work by Joseph Grinnell and others that the environment plays a strong role in determining a species’ range. Specifically, for my dissertation, I have been interested in parsing the role of land cover and climate in structuring species distributions.</a:t>
            </a:r>
            <a:endParaRPr/>
          </a:p>
          <a:p>
            <a:pPr marL="0" lvl="0" indent="0" algn="l" rtl="0">
              <a:spcBef>
                <a:spcPts val="0"/>
              </a:spcBef>
              <a:spcAft>
                <a:spcPts val="0"/>
              </a:spcAft>
              <a:buNone/>
            </a:pPr>
            <a:endParaRPr/>
          </a:p>
          <a:p>
            <a:pPr marL="0" lvl="0" indent="0" algn="l" rtl="0">
              <a:spcBef>
                <a:spcPts val="0"/>
              </a:spcBef>
              <a:spcAft>
                <a:spcPts val="0"/>
              </a:spcAft>
              <a:buNone/>
            </a:pPr>
            <a:r>
              <a:rPr lang="en-US"/>
              <a:t>One of the long standing questions in the field of ecology is trying to disentangle why certain species are distributed where they are and the mechanisms behind the same.</a:t>
            </a:r>
            <a:endParaRPr/>
          </a:p>
          <a:p>
            <a:pPr marL="0" lvl="0" indent="0" algn="l" rtl="0">
              <a:spcBef>
                <a:spcPts val="0"/>
              </a:spcBef>
              <a:spcAft>
                <a:spcPts val="0"/>
              </a:spcAft>
              <a:buNone/>
            </a:pPr>
            <a:r>
              <a:rPr lang="en-US"/>
              <a:t>Since the time of Wallace, we have known that the environment plays a key role in constraining or structuring where species are found, and some of these concepts were formalized in the early part of the 20</a:t>
            </a:r>
            <a:r>
              <a:rPr lang="en-US" baseline="30000"/>
              <a:t>th</a:t>
            </a:r>
            <a:r>
              <a:rPr lang="en-US"/>
              <a:t> century. When Grinnell popularized the idea of the niche, he referred to the geographic range of the California thrasher as being determined by a narrow phase of conditions. Over the last few decades, we have started thinking a bit more about why certain global patterns exist and the mechanisms behind the same and this is something that I am fascinated by. </a:t>
            </a:r>
            <a:endParaRPr/>
          </a:p>
          <a:p>
            <a:pPr marL="0" lvl="0" indent="0" algn="l" rtl="0">
              <a:spcBef>
                <a:spcPts val="0"/>
              </a:spcBef>
              <a:spcAft>
                <a:spcPts val="0"/>
              </a:spcAft>
              <a:buNone/>
            </a:pPr>
            <a:r>
              <a:rPr lang="en-US"/>
              <a:t> Almost two hundred years ago, scientists started speculating how the environment could potentially limit where a species is found. In the last century, some of these ideas have led to thinking about the niche theory as evidenced by Grinnell’s work, where he talks about a narrow phase of conditions that limit the range of the California thrasher. More recently, we have started thinking about how the environment and other mechanisms may lead to large scale patterns such as the latitudinal gradient in species richness or the effect of elevation. </a:t>
            </a:r>
            <a:endParaRPr/>
          </a:p>
          <a:p>
            <a:pPr marL="0" lvl="0" indent="0" algn="l" rtl="0">
              <a:spcBef>
                <a:spcPts val="0"/>
              </a:spcBef>
              <a:spcAft>
                <a:spcPts val="0"/>
              </a:spcAft>
              <a:buNone/>
            </a:pPr>
            <a:endParaRPr/>
          </a:p>
          <a:p>
            <a:pPr marL="0" lvl="0" indent="0" algn="l" rtl="0">
              <a:spcBef>
                <a:spcPts val="0"/>
              </a:spcBef>
              <a:spcAft>
                <a:spcPts val="0"/>
              </a:spcAft>
              <a:buNone/>
            </a:pPr>
            <a:r>
              <a:rPr lang="en-US"/>
              <a:t>Wallace: Climate appears to limit the range of many animals, though there is some reason to believe that it is not the climate itself so much as the change of vegetation consequent on climate which produces the effect. </a:t>
            </a:r>
            <a:endParaRPr/>
          </a:p>
        </p:txBody>
      </p:sp>
      <p:sp>
        <p:nvSpPr>
          <p:cNvPr id="113" name="Google Shape;11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 will focus on the southern western ghats, which has been recognized as a global biodiversity hotspot, and is home to numerous endangered and endemic species of plants and animals.  For the first three chapters of my dissertation, I will focus on the Nilgiris, the Anamalais and the Palanis.  A region that is undergoing rapid loss of suitable habitats, and increasing number of extreme events. In addition, this area is topographically complex shown here by an elevational profile going from the southern Wg to the northern wg (the big biogeographic barrier is visible here). I will focus on birds, as they are an ideal system with sufficient datasets, and are found across habitats and elevations. </a:t>
            </a:r>
            <a:endParaRPr/>
          </a:p>
          <a:p>
            <a:pPr marL="0" lvl="0" indent="0" algn="l" rtl="0">
              <a:spcBef>
                <a:spcPts val="0"/>
              </a:spcBef>
              <a:spcAft>
                <a:spcPts val="0"/>
              </a:spcAft>
              <a:buNone/>
            </a:pPr>
            <a:endParaRPr/>
          </a:p>
        </p:txBody>
      </p:sp>
      <p:sp>
        <p:nvSpPr>
          <p:cNvPr id="128" name="Google Shape;12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idea behind an occupancy modeling framework is that the true state/ probability of occupancy is a function of environmental drivers as well as our ability to detect where a particular species is found. Keeling et al., (2015) - e</a:t>
            </a:r>
            <a:r>
              <a:rPr lang="en-US" sz="1200" b="0" i="0">
                <a:solidFill>
                  <a:schemeClr val="dk1"/>
                </a:solidFill>
                <a:latin typeface="Calibri"/>
                <a:ea typeface="Calibri"/>
                <a:cs typeface="Calibri"/>
                <a:sym typeface="Calibri"/>
              </a:rPr>
              <a:t>xpected number of species that an observer would record during a standardised search of the habitat. I used single-season occupancy models as proposed by MacKenzie et al., (2006)</a:t>
            </a:r>
            <a:endParaRPr/>
          </a:p>
        </p:txBody>
      </p:sp>
      <p:sp>
        <p:nvSpPr>
          <p:cNvPr id="220" name="Google Shape;22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139B-4473-0BD6-5C98-6CF665A31F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B6ED91-C92F-3CC5-E2B3-2C10DAF2FC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689B05-71CB-9BC3-2BD1-62DD91702AAD}"/>
              </a:ext>
            </a:extLst>
          </p:cNvPr>
          <p:cNvSpPr>
            <a:spLocks noGrp="1"/>
          </p:cNvSpPr>
          <p:nvPr>
            <p:ph type="dt" sz="half" idx="10"/>
          </p:nvPr>
        </p:nvSpPr>
        <p:spPr/>
        <p:txBody>
          <a:bodyPr/>
          <a:lstStyle/>
          <a:p>
            <a:fld id="{C6D08255-A63A-41E8-918E-7B689F002B4F}" type="datetimeFigureOut">
              <a:rPr lang="en-US" smtClean="0"/>
              <a:t>9/26/2022</a:t>
            </a:fld>
            <a:endParaRPr lang="en-US"/>
          </a:p>
        </p:txBody>
      </p:sp>
      <p:sp>
        <p:nvSpPr>
          <p:cNvPr id="5" name="Footer Placeholder 4">
            <a:extLst>
              <a:ext uri="{FF2B5EF4-FFF2-40B4-BE49-F238E27FC236}">
                <a16:creationId xmlns:a16="http://schemas.microsoft.com/office/drawing/2014/main" id="{81E482E4-9099-59CF-4181-C9358ACC5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C730D-5DF7-A7B8-B40E-56DF058DB587}"/>
              </a:ext>
            </a:extLst>
          </p:cNvPr>
          <p:cNvSpPr>
            <a:spLocks noGrp="1"/>
          </p:cNvSpPr>
          <p:nvPr>
            <p:ph type="sldNum" sz="quarter" idx="12"/>
          </p:nvPr>
        </p:nvSpPr>
        <p:spPr/>
        <p:txBody>
          <a:bodyPr/>
          <a:lstStyle/>
          <a:p>
            <a:fld id="{0950877F-E819-4E42-81B0-7F34FBF8D17A}" type="slidenum">
              <a:rPr lang="en-US" smtClean="0"/>
              <a:t>‹#›</a:t>
            </a:fld>
            <a:endParaRPr lang="en-US"/>
          </a:p>
        </p:txBody>
      </p:sp>
    </p:spTree>
    <p:extLst>
      <p:ext uri="{BB962C8B-B14F-4D97-AF65-F5344CB8AC3E}">
        <p14:creationId xmlns:p14="http://schemas.microsoft.com/office/powerpoint/2010/main" val="4153620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C57A-F33D-A680-98B9-3B4468D034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DBD789-8F04-45A6-8AA4-24FF99FBFB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131F3-8319-13D8-2596-CA6FAC057AD9}"/>
              </a:ext>
            </a:extLst>
          </p:cNvPr>
          <p:cNvSpPr>
            <a:spLocks noGrp="1"/>
          </p:cNvSpPr>
          <p:nvPr>
            <p:ph type="dt" sz="half" idx="10"/>
          </p:nvPr>
        </p:nvSpPr>
        <p:spPr/>
        <p:txBody>
          <a:bodyPr/>
          <a:lstStyle/>
          <a:p>
            <a:fld id="{C6D08255-A63A-41E8-918E-7B689F002B4F}" type="datetimeFigureOut">
              <a:rPr lang="en-US" smtClean="0"/>
              <a:t>9/26/2022</a:t>
            </a:fld>
            <a:endParaRPr lang="en-US"/>
          </a:p>
        </p:txBody>
      </p:sp>
      <p:sp>
        <p:nvSpPr>
          <p:cNvPr id="5" name="Footer Placeholder 4">
            <a:extLst>
              <a:ext uri="{FF2B5EF4-FFF2-40B4-BE49-F238E27FC236}">
                <a16:creationId xmlns:a16="http://schemas.microsoft.com/office/drawing/2014/main" id="{822305BE-FEF8-ACDC-037B-995370161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0B9AC-49AA-4CC7-71BE-4277F3E3FE12}"/>
              </a:ext>
            </a:extLst>
          </p:cNvPr>
          <p:cNvSpPr>
            <a:spLocks noGrp="1"/>
          </p:cNvSpPr>
          <p:nvPr>
            <p:ph type="sldNum" sz="quarter" idx="12"/>
          </p:nvPr>
        </p:nvSpPr>
        <p:spPr/>
        <p:txBody>
          <a:bodyPr/>
          <a:lstStyle/>
          <a:p>
            <a:fld id="{0950877F-E819-4E42-81B0-7F34FBF8D17A}" type="slidenum">
              <a:rPr lang="en-US" smtClean="0"/>
              <a:t>‹#›</a:t>
            </a:fld>
            <a:endParaRPr lang="en-US"/>
          </a:p>
        </p:txBody>
      </p:sp>
    </p:spTree>
    <p:extLst>
      <p:ext uri="{BB962C8B-B14F-4D97-AF65-F5344CB8AC3E}">
        <p14:creationId xmlns:p14="http://schemas.microsoft.com/office/powerpoint/2010/main" val="2173150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C49335-AA21-DC97-5B06-7F608304FD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FBD9F3-CA27-CD9F-1F13-753E05A62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04141-C139-9D77-B9B0-46DB21BEDCA6}"/>
              </a:ext>
            </a:extLst>
          </p:cNvPr>
          <p:cNvSpPr>
            <a:spLocks noGrp="1"/>
          </p:cNvSpPr>
          <p:nvPr>
            <p:ph type="dt" sz="half" idx="10"/>
          </p:nvPr>
        </p:nvSpPr>
        <p:spPr/>
        <p:txBody>
          <a:bodyPr/>
          <a:lstStyle/>
          <a:p>
            <a:fld id="{C6D08255-A63A-41E8-918E-7B689F002B4F}" type="datetimeFigureOut">
              <a:rPr lang="en-US" smtClean="0"/>
              <a:t>9/26/2022</a:t>
            </a:fld>
            <a:endParaRPr lang="en-US"/>
          </a:p>
        </p:txBody>
      </p:sp>
      <p:sp>
        <p:nvSpPr>
          <p:cNvPr id="5" name="Footer Placeholder 4">
            <a:extLst>
              <a:ext uri="{FF2B5EF4-FFF2-40B4-BE49-F238E27FC236}">
                <a16:creationId xmlns:a16="http://schemas.microsoft.com/office/drawing/2014/main" id="{0D2286BF-7EE4-F08D-2BFF-324848B5C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E82CC-772C-0B89-7B3F-8AC75457E8F7}"/>
              </a:ext>
            </a:extLst>
          </p:cNvPr>
          <p:cNvSpPr>
            <a:spLocks noGrp="1"/>
          </p:cNvSpPr>
          <p:nvPr>
            <p:ph type="sldNum" sz="quarter" idx="12"/>
          </p:nvPr>
        </p:nvSpPr>
        <p:spPr/>
        <p:txBody>
          <a:bodyPr/>
          <a:lstStyle/>
          <a:p>
            <a:fld id="{0950877F-E819-4E42-81B0-7F34FBF8D17A}" type="slidenum">
              <a:rPr lang="en-US" smtClean="0"/>
              <a:t>‹#›</a:t>
            </a:fld>
            <a:endParaRPr lang="en-US"/>
          </a:p>
        </p:txBody>
      </p:sp>
    </p:spTree>
    <p:extLst>
      <p:ext uri="{BB962C8B-B14F-4D97-AF65-F5344CB8AC3E}">
        <p14:creationId xmlns:p14="http://schemas.microsoft.com/office/powerpoint/2010/main" val="912365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F961-769B-449D-8A9B-0C08316C2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D065BC-97D5-446C-F740-BC2273E1DA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89592-050B-D248-1D79-CF158E8C52D6}"/>
              </a:ext>
            </a:extLst>
          </p:cNvPr>
          <p:cNvSpPr>
            <a:spLocks noGrp="1"/>
          </p:cNvSpPr>
          <p:nvPr>
            <p:ph type="dt" sz="half" idx="10"/>
          </p:nvPr>
        </p:nvSpPr>
        <p:spPr/>
        <p:txBody>
          <a:bodyPr/>
          <a:lstStyle/>
          <a:p>
            <a:fld id="{C6D08255-A63A-41E8-918E-7B689F002B4F}" type="datetimeFigureOut">
              <a:rPr lang="en-US" smtClean="0"/>
              <a:t>9/26/2022</a:t>
            </a:fld>
            <a:endParaRPr lang="en-US"/>
          </a:p>
        </p:txBody>
      </p:sp>
      <p:sp>
        <p:nvSpPr>
          <p:cNvPr id="5" name="Footer Placeholder 4">
            <a:extLst>
              <a:ext uri="{FF2B5EF4-FFF2-40B4-BE49-F238E27FC236}">
                <a16:creationId xmlns:a16="http://schemas.microsoft.com/office/drawing/2014/main" id="{529BC402-9C0F-BF09-69D3-A39AEAF18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C58195-9A37-4594-03E2-9ABC1052753A}"/>
              </a:ext>
            </a:extLst>
          </p:cNvPr>
          <p:cNvSpPr>
            <a:spLocks noGrp="1"/>
          </p:cNvSpPr>
          <p:nvPr>
            <p:ph type="sldNum" sz="quarter" idx="12"/>
          </p:nvPr>
        </p:nvSpPr>
        <p:spPr/>
        <p:txBody>
          <a:bodyPr/>
          <a:lstStyle/>
          <a:p>
            <a:fld id="{0950877F-E819-4E42-81B0-7F34FBF8D17A}" type="slidenum">
              <a:rPr lang="en-US" smtClean="0"/>
              <a:t>‹#›</a:t>
            </a:fld>
            <a:endParaRPr lang="en-US"/>
          </a:p>
        </p:txBody>
      </p:sp>
    </p:spTree>
    <p:extLst>
      <p:ext uri="{BB962C8B-B14F-4D97-AF65-F5344CB8AC3E}">
        <p14:creationId xmlns:p14="http://schemas.microsoft.com/office/powerpoint/2010/main" val="2219403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EDDD-C9A9-49ED-FDDD-AF23AC6018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158B0F-BDAC-9DEB-ADD3-0257226161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AAF2F4-5B20-55A9-E6F3-CB3EB45658F8}"/>
              </a:ext>
            </a:extLst>
          </p:cNvPr>
          <p:cNvSpPr>
            <a:spLocks noGrp="1"/>
          </p:cNvSpPr>
          <p:nvPr>
            <p:ph type="dt" sz="half" idx="10"/>
          </p:nvPr>
        </p:nvSpPr>
        <p:spPr/>
        <p:txBody>
          <a:bodyPr/>
          <a:lstStyle/>
          <a:p>
            <a:fld id="{C6D08255-A63A-41E8-918E-7B689F002B4F}" type="datetimeFigureOut">
              <a:rPr lang="en-US" smtClean="0"/>
              <a:t>9/26/2022</a:t>
            </a:fld>
            <a:endParaRPr lang="en-US"/>
          </a:p>
        </p:txBody>
      </p:sp>
      <p:sp>
        <p:nvSpPr>
          <p:cNvPr id="5" name="Footer Placeholder 4">
            <a:extLst>
              <a:ext uri="{FF2B5EF4-FFF2-40B4-BE49-F238E27FC236}">
                <a16:creationId xmlns:a16="http://schemas.microsoft.com/office/drawing/2014/main" id="{A5C0ECF2-5908-8968-7C53-B3AAEFFCA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EA738-0A20-F54F-7FD5-38A9203C9897}"/>
              </a:ext>
            </a:extLst>
          </p:cNvPr>
          <p:cNvSpPr>
            <a:spLocks noGrp="1"/>
          </p:cNvSpPr>
          <p:nvPr>
            <p:ph type="sldNum" sz="quarter" idx="12"/>
          </p:nvPr>
        </p:nvSpPr>
        <p:spPr/>
        <p:txBody>
          <a:bodyPr/>
          <a:lstStyle/>
          <a:p>
            <a:fld id="{0950877F-E819-4E42-81B0-7F34FBF8D17A}" type="slidenum">
              <a:rPr lang="en-US" smtClean="0"/>
              <a:t>‹#›</a:t>
            </a:fld>
            <a:endParaRPr lang="en-US"/>
          </a:p>
        </p:txBody>
      </p:sp>
    </p:spTree>
    <p:extLst>
      <p:ext uri="{BB962C8B-B14F-4D97-AF65-F5344CB8AC3E}">
        <p14:creationId xmlns:p14="http://schemas.microsoft.com/office/powerpoint/2010/main" val="344516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1086-FE91-32D7-54F3-6D50A592DB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303D7-56F1-2138-F60A-85CB595C26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66A71B-95A2-8DE3-930E-05596B42DA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5B9B34-833D-6A25-D505-529065FD9B8E}"/>
              </a:ext>
            </a:extLst>
          </p:cNvPr>
          <p:cNvSpPr>
            <a:spLocks noGrp="1"/>
          </p:cNvSpPr>
          <p:nvPr>
            <p:ph type="dt" sz="half" idx="10"/>
          </p:nvPr>
        </p:nvSpPr>
        <p:spPr/>
        <p:txBody>
          <a:bodyPr/>
          <a:lstStyle/>
          <a:p>
            <a:fld id="{C6D08255-A63A-41E8-918E-7B689F002B4F}" type="datetimeFigureOut">
              <a:rPr lang="en-US" smtClean="0"/>
              <a:t>9/26/2022</a:t>
            </a:fld>
            <a:endParaRPr lang="en-US"/>
          </a:p>
        </p:txBody>
      </p:sp>
      <p:sp>
        <p:nvSpPr>
          <p:cNvPr id="6" name="Footer Placeholder 5">
            <a:extLst>
              <a:ext uri="{FF2B5EF4-FFF2-40B4-BE49-F238E27FC236}">
                <a16:creationId xmlns:a16="http://schemas.microsoft.com/office/drawing/2014/main" id="{2A2FFD14-87EB-2FC7-B384-8DE4B863E3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B2EEA3-0B65-D3A2-1CB4-E87FBC8116B1}"/>
              </a:ext>
            </a:extLst>
          </p:cNvPr>
          <p:cNvSpPr>
            <a:spLocks noGrp="1"/>
          </p:cNvSpPr>
          <p:nvPr>
            <p:ph type="sldNum" sz="quarter" idx="12"/>
          </p:nvPr>
        </p:nvSpPr>
        <p:spPr/>
        <p:txBody>
          <a:bodyPr/>
          <a:lstStyle/>
          <a:p>
            <a:fld id="{0950877F-E819-4E42-81B0-7F34FBF8D17A}" type="slidenum">
              <a:rPr lang="en-US" smtClean="0"/>
              <a:t>‹#›</a:t>
            </a:fld>
            <a:endParaRPr lang="en-US"/>
          </a:p>
        </p:txBody>
      </p:sp>
    </p:spTree>
    <p:extLst>
      <p:ext uri="{BB962C8B-B14F-4D97-AF65-F5344CB8AC3E}">
        <p14:creationId xmlns:p14="http://schemas.microsoft.com/office/powerpoint/2010/main" val="567040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E206D-C7EF-2B48-E583-AAC13325E7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73CF4C-8767-331D-AD9E-4D0589C00C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486F01-C938-958F-EBDE-34561F9E2A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4F3085-F471-E9D6-DE2D-35C32A3240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E53215-628A-C79D-4DBE-77614D136F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1AC132-16AB-F851-F68F-6C18854B68A4}"/>
              </a:ext>
            </a:extLst>
          </p:cNvPr>
          <p:cNvSpPr>
            <a:spLocks noGrp="1"/>
          </p:cNvSpPr>
          <p:nvPr>
            <p:ph type="dt" sz="half" idx="10"/>
          </p:nvPr>
        </p:nvSpPr>
        <p:spPr/>
        <p:txBody>
          <a:bodyPr/>
          <a:lstStyle/>
          <a:p>
            <a:fld id="{C6D08255-A63A-41E8-918E-7B689F002B4F}" type="datetimeFigureOut">
              <a:rPr lang="en-US" smtClean="0"/>
              <a:t>9/26/2022</a:t>
            </a:fld>
            <a:endParaRPr lang="en-US"/>
          </a:p>
        </p:txBody>
      </p:sp>
      <p:sp>
        <p:nvSpPr>
          <p:cNvPr id="8" name="Footer Placeholder 7">
            <a:extLst>
              <a:ext uri="{FF2B5EF4-FFF2-40B4-BE49-F238E27FC236}">
                <a16:creationId xmlns:a16="http://schemas.microsoft.com/office/drawing/2014/main" id="{832AE37C-FFC8-8A3F-AABC-30DC590C78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DC0AA2-844E-4D89-14C8-B140E6DBE2F3}"/>
              </a:ext>
            </a:extLst>
          </p:cNvPr>
          <p:cNvSpPr>
            <a:spLocks noGrp="1"/>
          </p:cNvSpPr>
          <p:nvPr>
            <p:ph type="sldNum" sz="quarter" idx="12"/>
          </p:nvPr>
        </p:nvSpPr>
        <p:spPr/>
        <p:txBody>
          <a:bodyPr/>
          <a:lstStyle/>
          <a:p>
            <a:fld id="{0950877F-E819-4E42-81B0-7F34FBF8D17A}" type="slidenum">
              <a:rPr lang="en-US" smtClean="0"/>
              <a:t>‹#›</a:t>
            </a:fld>
            <a:endParaRPr lang="en-US"/>
          </a:p>
        </p:txBody>
      </p:sp>
    </p:spTree>
    <p:extLst>
      <p:ext uri="{BB962C8B-B14F-4D97-AF65-F5344CB8AC3E}">
        <p14:creationId xmlns:p14="http://schemas.microsoft.com/office/powerpoint/2010/main" val="1717858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21E8-CAE9-699B-60F6-DCC129BF51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FCE071-DF8E-6DB1-A0CB-7CC2302DC77B}"/>
              </a:ext>
            </a:extLst>
          </p:cNvPr>
          <p:cNvSpPr>
            <a:spLocks noGrp="1"/>
          </p:cNvSpPr>
          <p:nvPr>
            <p:ph type="dt" sz="half" idx="10"/>
          </p:nvPr>
        </p:nvSpPr>
        <p:spPr/>
        <p:txBody>
          <a:bodyPr/>
          <a:lstStyle/>
          <a:p>
            <a:fld id="{C6D08255-A63A-41E8-918E-7B689F002B4F}" type="datetimeFigureOut">
              <a:rPr lang="en-US" smtClean="0"/>
              <a:t>9/26/2022</a:t>
            </a:fld>
            <a:endParaRPr lang="en-US"/>
          </a:p>
        </p:txBody>
      </p:sp>
      <p:sp>
        <p:nvSpPr>
          <p:cNvPr id="4" name="Footer Placeholder 3">
            <a:extLst>
              <a:ext uri="{FF2B5EF4-FFF2-40B4-BE49-F238E27FC236}">
                <a16:creationId xmlns:a16="http://schemas.microsoft.com/office/drawing/2014/main" id="{110459FF-20DC-E910-DBFF-2A9CEA6378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4C40F4-27E5-F9AA-BD74-FEB0655CDC6D}"/>
              </a:ext>
            </a:extLst>
          </p:cNvPr>
          <p:cNvSpPr>
            <a:spLocks noGrp="1"/>
          </p:cNvSpPr>
          <p:nvPr>
            <p:ph type="sldNum" sz="quarter" idx="12"/>
          </p:nvPr>
        </p:nvSpPr>
        <p:spPr/>
        <p:txBody>
          <a:bodyPr/>
          <a:lstStyle/>
          <a:p>
            <a:fld id="{0950877F-E819-4E42-81B0-7F34FBF8D17A}" type="slidenum">
              <a:rPr lang="en-US" smtClean="0"/>
              <a:t>‹#›</a:t>
            </a:fld>
            <a:endParaRPr lang="en-US"/>
          </a:p>
        </p:txBody>
      </p:sp>
    </p:spTree>
    <p:extLst>
      <p:ext uri="{BB962C8B-B14F-4D97-AF65-F5344CB8AC3E}">
        <p14:creationId xmlns:p14="http://schemas.microsoft.com/office/powerpoint/2010/main" val="87282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611CA-FED6-4BE5-F78E-99AB45853A80}"/>
              </a:ext>
            </a:extLst>
          </p:cNvPr>
          <p:cNvSpPr>
            <a:spLocks noGrp="1"/>
          </p:cNvSpPr>
          <p:nvPr>
            <p:ph type="dt" sz="half" idx="10"/>
          </p:nvPr>
        </p:nvSpPr>
        <p:spPr/>
        <p:txBody>
          <a:bodyPr/>
          <a:lstStyle/>
          <a:p>
            <a:fld id="{C6D08255-A63A-41E8-918E-7B689F002B4F}" type="datetimeFigureOut">
              <a:rPr lang="en-US" smtClean="0"/>
              <a:t>9/26/2022</a:t>
            </a:fld>
            <a:endParaRPr lang="en-US"/>
          </a:p>
        </p:txBody>
      </p:sp>
      <p:sp>
        <p:nvSpPr>
          <p:cNvPr id="3" name="Footer Placeholder 2">
            <a:extLst>
              <a:ext uri="{FF2B5EF4-FFF2-40B4-BE49-F238E27FC236}">
                <a16:creationId xmlns:a16="http://schemas.microsoft.com/office/drawing/2014/main" id="{E5D2B997-26E2-2EDF-02F0-3EE83A570F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8F0117-A0B4-CC2E-76F6-2A89E70D4BC5}"/>
              </a:ext>
            </a:extLst>
          </p:cNvPr>
          <p:cNvSpPr>
            <a:spLocks noGrp="1"/>
          </p:cNvSpPr>
          <p:nvPr>
            <p:ph type="sldNum" sz="quarter" idx="12"/>
          </p:nvPr>
        </p:nvSpPr>
        <p:spPr/>
        <p:txBody>
          <a:bodyPr/>
          <a:lstStyle/>
          <a:p>
            <a:fld id="{0950877F-E819-4E42-81B0-7F34FBF8D17A}" type="slidenum">
              <a:rPr lang="en-US" smtClean="0"/>
              <a:t>‹#›</a:t>
            </a:fld>
            <a:endParaRPr lang="en-US"/>
          </a:p>
        </p:txBody>
      </p:sp>
    </p:spTree>
    <p:extLst>
      <p:ext uri="{BB962C8B-B14F-4D97-AF65-F5344CB8AC3E}">
        <p14:creationId xmlns:p14="http://schemas.microsoft.com/office/powerpoint/2010/main" val="1580786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4D17-122B-447F-F39A-5ACB1A4D2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13A842-9940-E6E3-BE83-4837034742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E03E2B-BACA-7A82-AB93-5492AA211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3CAC92-A67E-39D8-B561-C6560D6FF73C}"/>
              </a:ext>
            </a:extLst>
          </p:cNvPr>
          <p:cNvSpPr>
            <a:spLocks noGrp="1"/>
          </p:cNvSpPr>
          <p:nvPr>
            <p:ph type="dt" sz="half" idx="10"/>
          </p:nvPr>
        </p:nvSpPr>
        <p:spPr/>
        <p:txBody>
          <a:bodyPr/>
          <a:lstStyle/>
          <a:p>
            <a:fld id="{C6D08255-A63A-41E8-918E-7B689F002B4F}" type="datetimeFigureOut">
              <a:rPr lang="en-US" smtClean="0"/>
              <a:t>9/26/2022</a:t>
            </a:fld>
            <a:endParaRPr lang="en-US"/>
          </a:p>
        </p:txBody>
      </p:sp>
      <p:sp>
        <p:nvSpPr>
          <p:cNvPr id="6" name="Footer Placeholder 5">
            <a:extLst>
              <a:ext uri="{FF2B5EF4-FFF2-40B4-BE49-F238E27FC236}">
                <a16:creationId xmlns:a16="http://schemas.microsoft.com/office/drawing/2014/main" id="{49416F99-977C-1FA4-1C7D-90A1070D7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DA638-7BB1-74C6-ECC5-BE0A8413C0A9}"/>
              </a:ext>
            </a:extLst>
          </p:cNvPr>
          <p:cNvSpPr>
            <a:spLocks noGrp="1"/>
          </p:cNvSpPr>
          <p:nvPr>
            <p:ph type="sldNum" sz="quarter" idx="12"/>
          </p:nvPr>
        </p:nvSpPr>
        <p:spPr/>
        <p:txBody>
          <a:bodyPr/>
          <a:lstStyle/>
          <a:p>
            <a:fld id="{0950877F-E819-4E42-81B0-7F34FBF8D17A}" type="slidenum">
              <a:rPr lang="en-US" smtClean="0"/>
              <a:t>‹#›</a:t>
            </a:fld>
            <a:endParaRPr lang="en-US"/>
          </a:p>
        </p:txBody>
      </p:sp>
    </p:spTree>
    <p:extLst>
      <p:ext uri="{BB962C8B-B14F-4D97-AF65-F5344CB8AC3E}">
        <p14:creationId xmlns:p14="http://schemas.microsoft.com/office/powerpoint/2010/main" val="272889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68990-7F48-3E6D-9B28-178AE075E9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60BBD0-8774-EADC-9A7C-E8BA55700C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43A22E-34EB-01F9-AD53-F5AB259486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8A23E9-A140-2C3A-3800-38032B806D44}"/>
              </a:ext>
            </a:extLst>
          </p:cNvPr>
          <p:cNvSpPr>
            <a:spLocks noGrp="1"/>
          </p:cNvSpPr>
          <p:nvPr>
            <p:ph type="dt" sz="half" idx="10"/>
          </p:nvPr>
        </p:nvSpPr>
        <p:spPr/>
        <p:txBody>
          <a:bodyPr/>
          <a:lstStyle/>
          <a:p>
            <a:fld id="{C6D08255-A63A-41E8-918E-7B689F002B4F}" type="datetimeFigureOut">
              <a:rPr lang="en-US" smtClean="0"/>
              <a:t>9/26/2022</a:t>
            </a:fld>
            <a:endParaRPr lang="en-US"/>
          </a:p>
        </p:txBody>
      </p:sp>
      <p:sp>
        <p:nvSpPr>
          <p:cNvPr id="6" name="Footer Placeholder 5">
            <a:extLst>
              <a:ext uri="{FF2B5EF4-FFF2-40B4-BE49-F238E27FC236}">
                <a16:creationId xmlns:a16="http://schemas.microsoft.com/office/drawing/2014/main" id="{7F0435DC-D06E-800D-F5AD-4094BF3EAE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D25662-EEA6-1E17-E240-4D5FB513236C}"/>
              </a:ext>
            </a:extLst>
          </p:cNvPr>
          <p:cNvSpPr>
            <a:spLocks noGrp="1"/>
          </p:cNvSpPr>
          <p:nvPr>
            <p:ph type="sldNum" sz="quarter" idx="12"/>
          </p:nvPr>
        </p:nvSpPr>
        <p:spPr/>
        <p:txBody>
          <a:bodyPr/>
          <a:lstStyle/>
          <a:p>
            <a:fld id="{0950877F-E819-4E42-81B0-7F34FBF8D17A}" type="slidenum">
              <a:rPr lang="en-US" smtClean="0"/>
              <a:t>‹#›</a:t>
            </a:fld>
            <a:endParaRPr lang="en-US"/>
          </a:p>
        </p:txBody>
      </p:sp>
    </p:spTree>
    <p:extLst>
      <p:ext uri="{BB962C8B-B14F-4D97-AF65-F5344CB8AC3E}">
        <p14:creationId xmlns:p14="http://schemas.microsoft.com/office/powerpoint/2010/main" val="108150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E15010-4EFA-A7CC-F420-8E9CAD826B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9DB652-C0FE-3D61-B391-44F4F0807D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3A241-1A8E-88BE-3DF5-6F41311E5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08255-A63A-41E8-918E-7B689F002B4F}" type="datetimeFigureOut">
              <a:rPr lang="en-US" smtClean="0"/>
              <a:t>9/26/2022</a:t>
            </a:fld>
            <a:endParaRPr lang="en-US"/>
          </a:p>
        </p:txBody>
      </p:sp>
      <p:sp>
        <p:nvSpPr>
          <p:cNvPr id="5" name="Footer Placeholder 4">
            <a:extLst>
              <a:ext uri="{FF2B5EF4-FFF2-40B4-BE49-F238E27FC236}">
                <a16:creationId xmlns:a16="http://schemas.microsoft.com/office/drawing/2014/main" id="{F8B3822E-3555-DBD8-F7D1-6F770900BD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381672-8E28-F007-72B8-FEE0D8774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0877F-E819-4E42-81B0-7F34FBF8D17A}" type="slidenum">
              <a:rPr lang="en-US" smtClean="0"/>
              <a:t>‹#›</a:t>
            </a:fld>
            <a:endParaRPr lang="en-US"/>
          </a:p>
        </p:txBody>
      </p:sp>
    </p:spTree>
    <p:extLst>
      <p:ext uri="{BB962C8B-B14F-4D97-AF65-F5344CB8AC3E}">
        <p14:creationId xmlns:p14="http://schemas.microsoft.com/office/powerpoint/2010/main" val="2806856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hyperlink" Target="mailto:vr2352@columbia.edu"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spatial.org/book/07-Introsf.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britishecologicalsociety.org/wp-content/uploads/2017/12/guide-to-reproducible-code.pdf"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happygitwithr.com/install-git.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happygitwithr.com/install-git.html" TargetMode="External"/><Relationship Id="rId2" Type="http://schemas.openxmlformats.org/officeDocument/2006/relationships/hyperlink" Target="https://learning.nceas.ucsb.edu/2019-11-RRCourse/index.html" TargetMode="Externa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hyperlink" Target="https://geocompr.robinlovelace.net/spatial-class.html" TargetMode="External"/><Relationship Id="rId4" Type="http://schemas.openxmlformats.org/officeDocument/2006/relationships/hyperlink" Target="https://r-spatial.org/book/08-Plotting.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9B84-BD73-4D6C-8D65-F24ED0A11B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5BB475-B336-B807-4F58-10AE9930EE01}"/>
              </a:ext>
            </a:extLst>
          </p:cNvPr>
          <p:cNvSpPr>
            <a:spLocks noGrp="1"/>
          </p:cNvSpPr>
          <p:nvPr>
            <p:ph type="subTitle" idx="1"/>
          </p:nvPr>
        </p:nvSpPr>
        <p:spPr/>
        <p:txBody>
          <a:bodyPr/>
          <a:lstStyle/>
          <a:p>
            <a:endParaRPr lang="en-US"/>
          </a:p>
        </p:txBody>
      </p:sp>
      <p:pic>
        <p:nvPicPr>
          <p:cNvPr id="4" name="Google Shape;89;p13" descr="A picture containing mountain, outdoor, nature, sky&#10;&#10;Description automatically generated">
            <a:extLst>
              <a:ext uri="{FF2B5EF4-FFF2-40B4-BE49-F238E27FC236}">
                <a16:creationId xmlns:a16="http://schemas.microsoft.com/office/drawing/2014/main" id="{34064710-8D1A-F047-0F0F-D073D4087FD7}"/>
              </a:ext>
            </a:extLst>
          </p:cNvPr>
          <p:cNvPicPr preferRelativeResize="0">
            <a:picLocks noGrp="1" noRot="1" noMove="1" noResize="1" noEditPoints="1" noAdjustHandles="1" noChangeArrowheads="1" noChangeShapeType="1" noCrop="1"/>
          </p:cNvPicPr>
          <p:nvPr/>
        </p:nvPicPr>
        <p:blipFill rotWithShape="1">
          <a:blip r:embed="rId2">
            <a:alphaModFix/>
          </a:blip>
          <a:srcRect/>
          <a:stretch/>
        </p:blipFill>
        <p:spPr>
          <a:xfrm>
            <a:off x="0" y="-1143000"/>
            <a:ext cx="12192000" cy="9144000"/>
          </a:xfrm>
          <a:prstGeom prst="rect">
            <a:avLst/>
          </a:prstGeom>
          <a:noFill/>
          <a:ln>
            <a:noFill/>
          </a:ln>
        </p:spPr>
      </p:pic>
      <p:sp>
        <p:nvSpPr>
          <p:cNvPr id="5" name="TextBox 4">
            <a:extLst>
              <a:ext uri="{FF2B5EF4-FFF2-40B4-BE49-F238E27FC236}">
                <a16:creationId xmlns:a16="http://schemas.microsoft.com/office/drawing/2014/main" id="{4E66EA3E-D423-0A0B-53CB-F6FB00B9C3A1}"/>
              </a:ext>
            </a:extLst>
          </p:cNvPr>
          <p:cNvSpPr txBox="1"/>
          <p:nvPr/>
        </p:nvSpPr>
        <p:spPr>
          <a:xfrm>
            <a:off x="193514" y="399838"/>
            <a:ext cx="5816338" cy="584775"/>
          </a:xfrm>
          <a:prstGeom prst="rect">
            <a:avLst/>
          </a:prstGeom>
          <a:noFill/>
        </p:spPr>
        <p:txBody>
          <a:bodyPr wrap="square" rtlCol="0">
            <a:spAutoFit/>
          </a:bodyPr>
          <a:lstStyle/>
          <a:p>
            <a:r>
              <a:rPr lang="en-US" sz="3200" dirty="0"/>
              <a:t>Spatial analysis using R</a:t>
            </a:r>
          </a:p>
        </p:txBody>
      </p:sp>
      <p:sp>
        <p:nvSpPr>
          <p:cNvPr id="11" name="TextBox 10">
            <a:extLst>
              <a:ext uri="{FF2B5EF4-FFF2-40B4-BE49-F238E27FC236}">
                <a16:creationId xmlns:a16="http://schemas.microsoft.com/office/drawing/2014/main" id="{4B26C585-B82A-B3DF-5633-74B7EF941BF1}"/>
              </a:ext>
            </a:extLst>
          </p:cNvPr>
          <p:cNvSpPr txBox="1"/>
          <p:nvPr/>
        </p:nvSpPr>
        <p:spPr>
          <a:xfrm>
            <a:off x="320039" y="1239915"/>
            <a:ext cx="3262745" cy="369332"/>
          </a:xfrm>
          <a:prstGeom prst="rect">
            <a:avLst/>
          </a:prstGeom>
          <a:noFill/>
        </p:spPr>
        <p:txBody>
          <a:bodyPr wrap="square" rtlCol="0">
            <a:spAutoFit/>
          </a:bodyPr>
          <a:lstStyle/>
          <a:p>
            <a:pPr algn="ctr"/>
            <a:r>
              <a:rPr lang="en-US" dirty="0">
                <a:latin typeface="Avenir Next LT Pro" panose="020B0504020202020204" pitchFamily="34" charset="0"/>
              </a:rPr>
              <a:t>Vijay Ramesh</a:t>
            </a:r>
          </a:p>
        </p:txBody>
      </p:sp>
      <p:sp>
        <p:nvSpPr>
          <p:cNvPr id="12" name="TextBox 11">
            <a:extLst>
              <a:ext uri="{FF2B5EF4-FFF2-40B4-BE49-F238E27FC236}">
                <a16:creationId xmlns:a16="http://schemas.microsoft.com/office/drawing/2014/main" id="{BDBCC9C5-A7E2-41DE-B15F-73B6DC9AA71F}"/>
              </a:ext>
            </a:extLst>
          </p:cNvPr>
          <p:cNvSpPr txBox="1"/>
          <p:nvPr/>
        </p:nvSpPr>
        <p:spPr>
          <a:xfrm>
            <a:off x="810095" y="1650028"/>
            <a:ext cx="3474720" cy="369332"/>
          </a:xfrm>
          <a:prstGeom prst="rect">
            <a:avLst/>
          </a:prstGeom>
          <a:noFill/>
        </p:spPr>
        <p:txBody>
          <a:bodyPr wrap="square" rtlCol="0">
            <a:spAutoFit/>
          </a:bodyPr>
          <a:lstStyle/>
          <a:p>
            <a:r>
              <a:rPr lang="en-US" dirty="0">
                <a:latin typeface="Avenir Next LT Pro" panose="020B0504020202020204" pitchFamily="34" charset="0"/>
              </a:rPr>
              <a:t>Columbia University</a:t>
            </a:r>
          </a:p>
        </p:txBody>
      </p:sp>
      <p:sp>
        <p:nvSpPr>
          <p:cNvPr id="13" name="Google Shape;99;p1">
            <a:extLst>
              <a:ext uri="{FF2B5EF4-FFF2-40B4-BE49-F238E27FC236}">
                <a16:creationId xmlns:a16="http://schemas.microsoft.com/office/drawing/2014/main" id="{C779EB63-A538-CEB5-30D7-1591FA8D3D1B}"/>
              </a:ext>
            </a:extLst>
          </p:cNvPr>
          <p:cNvSpPr txBox="1"/>
          <p:nvPr/>
        </p:nvSpPr>
        <p:spPr>
          <a:xfrm>
            <a:off x="1600200" y="2157110"/>
            <a:ext cx="1473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venir Next LT Pro" panose="020B0504020202020204" pitchFamily="34" charset="0"/>
                <a:ea typeface="Avenir Next LT Pro"/>
                <a:cs typeface="Avenir Next LT Pro"/>
                <a:sym typeface="Avenir Next LT Pro"/>
              </a:rPr>
              <a:t>vjjan91</a:t>
            </a:r>
            <a:endParaRPr dirty="0">
              <a:latin typeface="Avenir Next LT Pro" panose="020B0504020202020204" pitchFamily="34" charset="0"/>
            </a:endParaRPr>
          </a:p>
        </p:txBody>
      </p:sp>
      <p:pic>
        <p:nvPicPr>
          <p:cNvPr id="14" name="Google Shape;100;p1" descr="Github Logo - Free social media icons">
            <a:extLst>
              <a:ext uri="{FF2B5EF4-FFF2-40B4-BE49-F238E27FC236}">
                <a16:creationId xmlns:a16="http://schemas.microsoft.com/office/drawing/2014/main" id="{CF8398F6-4856-33F7-D151-6C077709D80D}"/>
              </a:ext>
            </a:extLst>
          </p:cNvPr>
          <p:cNvPicPr preferRelativeResize="0"/>
          <p:nvPr/>
        </p:nvPicPr>
        <p:blipFill rotWithShape="1">
          <a:blip r:embed="rId3">
            <a:alphaModFix/>
          </a:blip>
          <a:srcRect/>
          <a:stretch/>
        </p:blipFill>
        <p:spPr>
          <a:xfrm>
            <a:off x="1166128" y="2092370"/>
            <a:ext cx="434072" cy="434072"/>
          </a:xfrm>
          <a:prstGeom prst="rect">
            <a:avLst/>
          </a:prstGeom>
          <a:noFill/>
          <a:ln>
            <a:noFill/>
          </a:ln>
        </p:spPr>
      </p:pic>
      <p:pic>
        <p:nvPicPr>
          <p:cNvPr id="15" name="Picture 2" descr="Free Twitter Logo Icon, Symbol. PNG, SVG Download.">
            <a:extLst>
              <a:ext uri="{FF2B5EF4-FFF2-40B4-BE49-F238E27FC236}">
                <a16:creationId xmlns:a16="http://schemas.microsoft.com/office/drawing/2014/main" id="{78859C9A-5605-3A32-CB34-5FACFB643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861" y="2045781"/>
            <a:ext cx="542231" cy="5422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D123111-30E6-F0F7-7742-7A38E608661A}"/>
              </a:ext>
            </a:extLst>
          </p:cNvPr>
          <p:cNvSpPr txBox="1"/>
          <p:nvPr/>
        </p:nvSpPr>
        <p:spPr>
          <a:xfrm>
            <a:off x="657679" y="2685723"/>
            <a:ext cx="2925105" cy="369332"/>
          </a:xfrm>
          <a:prstGeom prst="rect">
            <a:avLst/>
          </a:prstGeom>
          <a:noFill/>
        </p:spPr>
        <p:txBody>
          <a:bodyPr wrap="square" rtlCol="0">
            <a:spAutoFit/>
          </a:bodyPr>
          <a:lstStyle/>
          <a:p>
            <a:r>
              <a:rPr lang="en-US" dirty="0">
                <a:hlinkClick r:id="rId5"/>
              </a:rPr>
              <a:t>vr2352@columbia.edu</a:t>
            </a:r>
            <a:r>
              <a:rPr lang="en-US" dirty="0"/>
              <a:t> </a:t>
            </a:r>
          </a:p>
        </p:txBody>
      </p:sp>
    </p:spTree>
    <p:extLst>
      <p:ext uri="{BB962C8B-B14F-4D97-AF65-F5344CB8AC3E}">
        <p14:creationId xmlns:p14="http://schemas.microsoft.com/office/powerpoint/2010/main" val="1492453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A647-1DA1-44B8-99BC-D8BB2CC560A3}"/>
              </a:ext>
            </a:extLst>
          </p:cNvPr>
          <p:cNvSpPr>
            <a:spLocks noGrp="1"/>
          </p:cNvSpPr>
          <p:nvPr>
            <p:ph type="title"/>
          </p:nvPr>
        </p:nvSpPr>
        <p:spPr/>
        <p:txBody>
          <a:bodyPr>
            <a:normAutofit/>
          </a:bodyPr>
          <a:lstStyle/>
          <a:p>
            <a:r>
              <a:rPr lang="en-US" sz="3300" i="1" dirty="0"/>
              <a:t>sf</a:t>
            </a:r>
            <a:r>
              <a:rPr lang="en-US" sz="3300" dirty="0"/>
              <a:t> is the new </a:t>
            </a:r>
            <a:r>
              <a:rPr lang="en-US" sz="3300" dirty="0" err="1"/>
              <a:t>sp</a:t>
            </a:r>
            <a:r>
              <a:rPr lang="en-US" sz="3300" dirty="0"/>
              <a:t>! </a:t>
            </a:r>
          </a:p>
        </p:txBody>
      </p:sp>
      <p:sp>
        <p:nvSpPr>
          <p:cNvPr id="3" name="Content Placeholder 2">
            <a:extLst>
              <a:ext uri="{FF2B5EF4-FFF2-40B4-BE49-F238E27FC236}">
                <a16:creationId xmlns:a16="http://schemas.microsoft.com/office/drawing/2014/main" id="{D3A51D45-C9C4-4E74-8721-8D3D27818E95}"/>
              </a:ext>
            </a:extLst>
          </p:cNvPr>
          <p:cNvSpPr>
            <a:spLocks noGrp="1"/>
          </p:cNvSpPr>
          <p:nvPr>
            <p:ph idx="1"/>
          </p:nvPr>
        </p:nvSpPr>
        <p:spPr/>
        <p:txBody>
          <a:bodyPr>
            <a:normAutofit/>
          </a:bodyPr>
          <a:lstStyle/>
          <a:p>
            <a:r>
              <a:rPr lang="en-US" sz="2400" dirty="0">
                <a:latin typeface="+mj-lt"/>
              </a:rPr>
              <a:t>Spatial objects are stored as data frames, with the feature geometries stored in list-columns</a:t>
            </a:r>
          </a:p>
          <a:p>
            <a:r>
              <a:rPr lang="en-US" sz="2400" dirty="0">
                <a:latin typeface="+mj-lt"/>
              </a:rPr>
              <a:t>All functions begin with </a:t>
            </a:r>
            <a:r>
              <a:rPr lang="en-US" sz="2400" dirty="0" err="1">
                <a:latin typeface="+mj-lt"/>
              </a:rPr>
              <a:t>st</a:t>
            </a:r>
            <a:r>
              <a:rPr lang="en-US" sz="2400" dirty="0">
                <a:latin typeface="+mj-lt"/>
              </a:rPr>
              <a:t>_ for easy </a:t>
            </a:r>
            <a:r>
              <a:rPr lang="en-US" sz="2400" dirty="0" err="1">
                <a:latin typeface="+mj-lt"/>
              </a:rPr>
              <a:t>RStudio</a:t>
            </a:r>
            <a:r>
              <a:rPr lang="en-US" sz="2400" dirty="0">
                <a:latin typeface="+mj-lt"/>
              </a:rPr>
              <a:t> tab completion</a:t>
            </a:r>
          </a:p>
          <a:p>
            <a:r>
              <a:rPr lang="en-US" sz="2400" dirty="0">
                <a:latin typeface="+mj-lt"/>
              </a:rPr>
              <a:t>Functions are pipe-friendly</a:t>
            </a:r>
          </a:p>
          <a:p>
            <a:r>
              <a:rPr lang="en-US" sz="2400" dirty="0" err="1">
                <a:latin typeface="+mj-lt"/>
              </a:rPr>
              <a:t>dplyr</a:t>
            </a:r>
            <a:r>
              <a:rPr lang="en-US" sz="2400" dirty="0">
                <a:latin typeface="+mj-lt"/>
              </a:rPr>
              <a:t> and </a:t>
            </a:r>
            <a:r>
              <a:rPr lang="en-US" sz="2400" dirty="0" err="1">
                <a:latin typeface="+mj-lt"/>
              </a:rPr>
              <a:t>tidyr</a:t>
            </a:r>
            <a:r>
              <a:rPr lang="en-US" sz="2400" dirty="0">
                <a:latin typeface="+mj-lt"/>
              </a:rPr>
              <a:t> verbs have been defined for the sf objects</a:t>
            </a:r>
          </a:p>
          <a:p>
            <a:r>
              <a:rPr lang="en-US" sz="2400" dirty="0">
                <a:latin typeface="+mj-lt"/>
              </a:rPr>
              <a:t>ggplot2 can plot sf objects directly</a:t>
            </a:r>
          </a:p>
        </p:txBody>
      </p:sp>
      <p:sp>
        <p:nvSpPr>
          <p:cNvPr id="4" name="TextBox 3">
            <a:extLst>
              <a:ext uri="{FF2B5EF4-FFF2-40B4-BE49-F238E27FC236}">
                <a16:creationId xmlns:a16="http://schemas.microsoft.com/office/drawing/2014/main" id="{45332096-9F19-4A21-A9FB-331A8756C07C}"/>
              </a:ext>
            </a:extLst>
          </p:cNvPr>
          <p:cNvSpPr txBox="1"/>
          <p:nvPr/>
        </p:nvSpPr>
        <p:spPr>
          <a:xfrm>
            <a:off x="9046346" y="6311900"/>
            <a:ext cx="3088089" cy="369332"/>
          </a:xfrm>
          <a:prstGeom prst="rect">
            <a:avLst/>
          </a:prstGeom>
          <a:noFill/>
        </p:spPr>
        <p:txBody>
          <a:bodyPr wrap="none" rtlCol="0">
            <a:spAutoFit/>
          </a:bodyPr>
          <a:lstStyle/>
          <a:p>
            <a:r>
              <a:rPr lang="en-US" dirty="0">
                <a:latin typeface="+mj-lt"/>
              </a:rPr>
              <a:t>http://strimas.com/r/tidy-sf/</a:t>
            </a:r>
          </a:p>
        </p:txBody>
      </p:sp>
    </p:spTree>
    <p:extLst>
      <p:ext uri="{BB962C8B-B14F-4D97-AF65-F5344CB8AC3E}">
        <p14:creationId xmlns:p14="http://schemas.microsoft.com/office/powerpoint/2010/main" val="77705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E37F2-F529-062C-4DFC-A57655C8D8C7}"/>
              </a:ext>
            </a:extLst>
          </p:cNvPr>
          <p:cNvSpPr>
            <a:spLocks noGrp="1"/>
          </p:cNvSpPr>
          <p:nvPr>
            <p:ph type="title"/>
          </p:nvPr>
        </p:nvSpPr>
        <p:spPr>
          <a:xfrm>
            <a:off x="838200" y="365126"/>
            <a:ext cx="10515600" cy="794372"/>
          </a:xfrm>
        </p:spPr>
        <p:txBody>
          <a:bodyPr>
            <a:normAutofit/>
          </a:bodyPr>
          <a:lstStyle/>
          <a:p>
            <a:r>
              <a:rPr lang="en-US" sz="3200" i="1" dirty="0"/>
              <a:t>sf</a:t>
            </a:r>
            <a:r>
              <a:rPr lang="en-US" sz="3200" dirty="0"/>
              <a:t> is intuitive</a:t>
            </a:r>
            <a:endParaRPr lang="en-US" sz="3200" i="1" dirty="0"/>
          </a:p>
        </p:txBody>
      </p:sp>
      <p:pic>
        <p:nvPicPr>
          <p:cNvPr id="2050" name="Picture 2">
            <a:extLst>
              <a:ext uri="{FF2B5EF4-FFF2-40B4-BE49-F238E27FC236}">
                <a16:creationId xmlns:a16="http://schemas.microsoft.com/office/drawing/2014/main" id="{F06AF6CA-2CE8-BBC7-CDAC-CF64230FD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23" y="1330552"/>
            <a:ext cx="10636577" cy="4516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C8D1DC-6D3F-3E94-813E-61BE63B10A61}"/>
              </a:ext>
            </a:extLst>
          </p:cNvPr>
          <p:cNvSpPr txBox="1"/>
          <p:nvPr/>
        </p:nvSpPr>
        <p:spPr>
          <a:xfrm flipH="1">
            <a:off x="6260968" y="6202837"/>
            <a:ext cx="6442312" cy="369332"/>
          </a:xfrm>
          <a:prstGeom prst="rect">
            <a:avLst/>
          </a:prstGeom>
          <a:noFill/>
        </p:spPr>
        <p:txBody>
          <a:bodyPr wrap="square" rtlCol="0">
            <a:spAutoFit/>
          </a:bodyPr>
          <a:lstStyle/>
          <a:p>
            <a:r>
              <a:rPr lang="en-US" dirty="0"/>
              <a:t>Source: </a:t>
            </a:r>
            <a:r>
              <a:rPr lang="en-US" dirty="0">
                <a:hlinkClick r:id="rId3"/>
              </a:rPr>
              <a:t>https://r-spatial.org/book/07-Introsf.html</a:t>
            </a:r>
            <a:r>
              <a:rPr lang="en-US" dirty="0"/>
              <a:t> </a:t>
            </a:r>
          </a:p>
        </p:txBody>
      </p:sp>
    </p:spTree>
    <p:extLst>
      <p:ext uri="{BB962C8B-B14F-4D97-AF65-F5344CB8AC3E}">
        <p14:creationId xmlns:p14="http://schemas.microsoft.com/office/powerpoint/2010/main" val="100425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0839-C555-1941-8A4A-84AB5D7A991A}"/>
              </a:ext>
            </a:extLst>
          </p:cNvPr>
          <p:cNvSpPr>
            <a:spLocks noGrp="1"/>
          </p:cNvSpPr>
          <p:nvPr>
            <p:ph type="title"/>
          </p:nvPr>
        </p:nvSpPr>
        <p:spPr/>
        <p:txBody>
          <a:bodyPr/>
          <a:lstStyle/>
          <a:p>
            <a:endParaRPr lang="en-US"/>
          </a:p>
        </p:txBody>
      </p:sp>
      <p:pic>
        <p:nvPicPr>
          <p:cNvPr id="3074" name="Picture 2" descr="Buffer function">
            <a:extLst>
              <a:ext uri="{FF2B5EF4-FFF2-40B4-BE49-F238E27FC236}">
                <a16:creationId xmlns:a16="http://schemas.microsoft.com/office/drawing/2014/main" id="{B5A79824-F6A9-EF8D-9CA4-E92A749A1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4145" y="673408"/>
            <a:ext cx="6789655" cy="2227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5F90A5-1700-84C1-DBE7-58DDB6818C61}"/>
              </a:ext>
            </a:extLst>
          </p:cNvPr>
          <p:cNvSpPr txBox="1"/>
          <p:nvPr/>
        </p:nvSpPr>
        <p:spPr>
          <a:xfrm>
            <a:off x="5156462" y="3495151"/>
            <a:ext cx="6513922" cy="2585323"/>
          </a:xfrm>
          <a:prstGeom prst="rect">
            <a:avLst/>
          </a:prstGeom>
          <a:noFill/>
        </p:spPr>
        <p:txBody>
          <a:bodyPr wrap="square" rtlCol="0">
            <a:spAutoFit/>
          </a:bodyPr>
          <a:lstStyle/>
          <a:p>
            <a:pPr algn="l">
              <a:buFont typeface="Arial" panose="020B0604020202020204" pitchFamily="34" charset="0"/>
              <a:buChar char="•"/>
            </a:pPr>
            <a:r>
              <a:rPr lang="en-US" b="1" i="0" dirty="0">
                <a:solidFill>
                  <a:srgbClr val="333333"/>
                </a:solidFill>
                <a:effectLst/>
                <a:latin typeface="+mj-lt"/>
              </a:rPr>
              <a:t>Numeric operators</a:t>
            </a:r>
            <a:r>
              <a:rPr lang="en-US" b="0" i="0" dirty="0">
                <a:solidFill>
                  <a:srgbClr val="333333"/>
                </a:solidFill>
                <a:effectLst/>
                <a:latin typeface="+mj-lt"/>
              </a:rPr>
              <a:t>—Area, Length, Distance</a:t>
            </a:r>
          </a:p>
          <a:p>
            <a:pPr algn="l"/>
            <a:endParaRPr lang="en-US" b="0" i="0" dirty="0">
              <a:solidFill>
                <a:srgbClr val="333333"/>
              </a:solidFill>
              <a:effectLst/>
              <a:latin typeface="+mj-lt"/>
            </a:endParaRPr>
          </a:p>
          <a:p>
            <a:pPr algn="l">
              <a:buFont typeface="Arial" panose="020B0604020202020204" pitchFamily="34" charset="0"/>
              <a:buChar char="•"/>
            </a:pPr>
            <a:r>
              <a:rPr lang="en-US" b="1" i="0" dirty="0">
                <a:solidFill>
                  <a:srgbClr val="333333"/>
                </a:solidFill>
                <a:effectLst/>
                <a:latin typeface="+mj-lt"/>
              </a:rPr>
              <a:t>Logical operators</a:t>
            </a:r>
            <a:r>
              <a:rPr lang="en-US" b="0" i="0" dirty="0">
                <a:solidFill>
                  <a:srgbClr val="333333"/>
                </a:solidFill>
                <a:effectLst/>
                <a:latin typeface="+mj-lt"/>
              </a:rPr>
              <a:t>—Contains, Within, Within distance, Crosses, Overlaps, Equals, Intersects, Disjoint, Touches</a:t>
            </a:r>
          </a:p>
          <a:p>
            <a:pPr algn="l">
              <a:buFont typeface="Arial" panose="020B0604020202020204" pitchFamily="34" charset="0"/>
              <a:buChar char="•"/>
            </a:pPr>
            <a:endParaRPr lang="en-US" b="0" i="0" dirty="0">
              <a:solidFill>
                <a:srgbClr val="333333"/>
              </a:solidFill>
              <a:effectLst/>
              <a:latin typeface="+mj-lt"/>
            </a:endParaRPr>
          </a:p>
          <a:p>
            <a:pPr algn="l">
              <a:buFont typeface="Arial" panose="020B0604020202020204" pitchFamily="34" charset="0"/>
              <a:buChar char="•"/>
            </a:pPr>
            <a:r>
              <a:rPr lang="en-US" b="1" i="0" dirty="0">
                <a:solidFill>
                  <a:srgbClr val="333333"/>
                </a:solidFill>
                <a:effectLst/>
                <a:latin typeface="+mj-lt"/>
              </a:rPr>
              <a:t>Geometry generating operators</a:t>
            </a:r>
            <a:r>
              <a:rPr lang="en-US" b="0" i="0" dirty="0">
                <a:solidFill>
                  <a:srgbClr val="333333"/>
                </a:solidFill>
                <a:effectLst/>
                <a:latin typeface="+mj-lt"/>
              </a:rPr>
              <a:t>—Centroid, Buffer, Intersection, Union, Difference, Convex-Hull, Simplification</a:t>
            </a:r>
          </a:p>
          <a:p>
            <a:br>
              <a:rPr lang="en-US" dirty="0">
                <a:latin typeface="+mj-lt"/>
              </a:rPr>
            </a:br>
            <a:endParaRPr lang="en-US" dirty="0">
              <a:latin typeface="+mj-lt"/>
            </a:endParaRPr>
          </a:p>
        </p:txBody>
      </p:sp>
      <p:sp>
        <p:nvSpPr>
          <p:cNvPr id="6" name="TextBox 5">
            <a:extLst>
              <a:ext uri="{FF2B5EF4-FFF2-40B4-BE49-F238E27FC236}">
                <a16:creationId xmlns:a16="http://schemas.microsoft.com/office/drawing/2014/main" id="{689740A6-0AB9-5F5D-63FB-C93C4898B4FF}"/>
              </a:ext>
            </a:extLst>
          </p:cNvPr>
          <p:cNvSpPr txBox="1"/>
          <p:nvPr/>
        </p:nvSpPr>
        <p:spPr>
          <a:xfrm>
            <a:off x="942680" y="2716597"/>
            <a:ext cx="3252247" cy="1077218"/>
          </a:xfrm>
          <a:prstGeom prst="rect">
            <a:avLst/>
          </a:prstGeom>
          <a:noFill/>
        </p:spPr>
        <p:txBody>
          <a:bodyPr wrap="square" rtlCol="0">
            <a:spAutoFit/>
          </a:bodyPr>
          <a:lstStyle/>
          <a:p>
            <a:r>
              <a:rPr lang="en-US" sz="3200" dirty="0"/>
              <a:t>More </a:t>
            </a:r>
            <a:r>
              <a:rPr lang="en-US" sz="3200" i="1" dirty="0"/>
              <a:t>sf</a:t>
            </a:r>
            <a:r>
              <a:rPr lang="en-US" sz="3200" dirty="0"/>
              <a:t> functionality!</a:t>
            </a:r>
          </a:p>
        </p:txBody>
      </p:sp>
    </p:spTree>
    <p:extLst>
      <p:ext uri="{BB962C8B-B14F-4D97-AF65-F5344CB8AC3E}">
        <p14:creationId xmlns:p14="http://schemas.microsoft.com/office/powerpoint/2010/main" val="1911959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086A-FC0E-E2CE-3C6B-0BDAE457D199}"/>
              </a:ext>
            </a:extLst>
          </p:cNvPr>
          <p:cNvSpPr>
            <a:spLocks noGrp="1"/>
          </p:cNvSpPr>
          <p:nvPr>
            <p:ph type="title"/>
          </p:nvPr>
        </p:nvSpPr>
        <p:spPr>
          <a:xfrm>
            <a:off x="426563" y="365125"/>
            <a:ext cx="10515600" cy="1325563"/>
          </a:xfrm>
        </p:spPr>
        <p:txBody>
          <a:bodyPr/>
          <a:lstStyle/>
          <a:p>
            <a:r>
              <a:rPr lang="en-US" i="1" dirty="0"/>
              <a:t>raster</a:t>
            </a:r>
            <a:r>
              <a:rPr lang="en-US" dirty="0"/>
              <a:t> and </a:t>
            </a:r>
            <a:r>
              <a:rPr lang="en-US" i="1" dirty="0"/>
              <a:t>stars</a:t>
            </a:r>
          </a:p>
        </p:txBody>
      </p:sp>
      <p:sp>
        <p:nvSpPr>
          <p:cNvPr id="5" name="TextBox 4">
            <a:extLst>
              <a:ext uri="{FF2B5EF4-FFF2-40B4-BE49-F238E27FC236}">
                <a16:creationId xmlns:a16="http://schemas.microsoft.com/office/drawing/2014/main" id="{07FA7C3C-0C3E-CF81-C44E-954D657DF875}"/>
              </a:ext>
            </a:extLst>
          </p:cNvPr>
          <p:cNvSpPr txBox="1"/>
          <p:nvPr/>
        </p:nvSpPr>
        <p:spPr>
          <a:xfrm>
            <a:off x="443060" y="2045617"/>
            <a:ext cx="5241303" cy="3416320"/>
          </a:xfrm>
          <a:prstGeom prst="rect">
            <a:avLst/>
          </a:prstGeom>
          <a:noFill/>
        </p:spPr>
        <p:txBody>
          <a:bodyPr wrap="square" rtlCol="0">
            <a:spAutoFit/>
          </a:bodyPr>
          <a:lstStyle/>
          <a:p>
            <a:r>
              <a:rPr lang="en-US" b="1" dirty="0"/>
              <a:t>Accessing cell values — </a:t>
            </a:r>
            <a:r>
              <a:rPr lang="en-US" dirty="0"/>
              <a:t>As matrix / array, Extracting to points / lines / polygons</a:t>
            </a:r>
          </a:p>
          <a:p>
            <a:endParaRPr lang="en-US" dirty="0"/>
          </a:p>
          <a:p>
            <a:r>
              <a:rPr lang="en-US" b="1" dirty="0"/>
              <a:t>Raster algebra — </a:t>
            </a:r>
            <a:r>
              <a:rPr lang="en-US" dirty="0"/>
              <a:t>Arithmetic (+, -, …), Math (sqrt, log10, …), logical (!, ==, &gt;, …), summary (mean, max, …), Masking</a:t>
            </a:r>
          </a:p>
          <a:p>
            <a:endParaRPr lang="en-US" dirty="0"/>
          </a:p>
          <a:p>
            <a:r>
              <a:rPr lang="en-US" b="1" dirty="0"/>
              <a:t>Changing resolution and extent </a:t>
            </a:r>
            <a:r>
              <a:rPr lang="en-US" dirty="0"/>
              <a:t>—Cropping, Mosaic, Resampling, Reprojection</a:t>
            </a:r>
          </a:p>
          <a:p>
            <a:endParaRPr lang="en-US" dirty="0"/>
          </a:p>
          <a:p>
            <a:r>
              <a:rPr lang="en-US" b="1" dirty="0"/>
              <a:t>Transformations </a:t>
            </a:r>
            <a:r>
              <a:rPr lang="en-US" dirty="0"/>
              <a:t>— Raster &lt;-&gt; Points / Contour lines / Polygons</a:t>
            </a:r>
          </a:p>
        </p:txBody>
      </p:sp>
      <p:pic>
        <p:nvPicPr>
          <p:cNvPr id="4100" name="Picture 4">
            <a:extLst>
              <a:ext uri="{FF2B5EF4-FFF2-40B4-BE49-F238E27FC236}">
                <a16:creationId xmlns:a16="http://schemas.microsoft.com/office/drawing/2014/main" id="{BA8B27F2-BC77-CF41-58D0-A49F81031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354" y="1690688"/>
            <a:ext cx="6232671" cy="385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582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DECB1-8349-DDDC-55D4-390DBD92084B}"/>
              </a:ext>
            </a:extLst>
          </p:cNvPr>
          <p:cNvSpPr>
            <a:spLocks noGrp="1"/>
          </p:cNvSpPr>
          <p:nvPr>
            <p:ph type="title"/>
          </p:nvPr>
        </p:nvSpPr>
        <p:spPr/>
        <p:txBody>
          <a:bodyPr>
            <a:normAutofit/>
          </a:bodyPr>
          <a:lstStyle/>
          <a:p>
            <a:r>
              <a:rPr lang="en-US" sz="3200" dirty="0"/>
              <a:t>Spatial statistics – </a:t>
            </a:r>
            <a:r>
              <a:rPr lang="en-US" sz="3200" i="1" dirty="0" err="1"/>
              <a:t>gstat</a:t>
            </a:r>
            <a:r>
              <a:rPr lang="en-US" sz="3200" i="1" dirty="0"/>
              <a:t>, </a:t>
            </a:r>
            <a:r>
              <a:rPr lang="en-US" sz="3200" i="1" dirty="0" err="1"/>
              <a:t>spdep</a:t>
            </a:r>
            <a:r>
              <a:rPr lang="en-US" sz="3200" i="1" dirty="0"/>
              <a:t>, </a:t>
            </a:r>
            <a:r>
              <a:rPr lang="en-US" sz="3200" i="1" dirty="0" err="1"/>
              <a:t>spatstat</a:t>
            </a:r>
            <a:endParaRPr lang="en-US" sz="3200" dirty="0"/>
          </a:p>
        </p:txBody>
      </p:sp>
      <p:pic>
        <p:nvPicPr>
          <p:cNvPr id="5122" name="Picture 2" descr="Predicted Zinc concentration, using Ordinary Kriging">
            <a:extLst>
              <a:ext uri="{FF2B5EF4-FFF2-40B4-BE49-F238E27FC236}">
                <a16:creationId xmlns:a16="http://schemas.microsoft.com/office/drawing/2014/main" id="{0021A431-0C12-E3F6-78B9-818A0034F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023" y="1690688"/>
            <a:ext cx="2661501" cy="39922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eighbours list based on regions with contiguous boundaries">
            <a:extLst>
              <a:ext uri="{FF2B5EF4-FFF2-40B4-BE49-F238E27FC236}">
                <a16:creationId xmlns:a16="http://schemas.microsoft.com/office/drawing/2014/main" id="{AE69F424-FCB6-CA0A-E2B8-758DFDE43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794" y="2297783"/>
            <a:ext cx="54864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118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FFBE0-78DB-9F09-A070-FFBE2064ED7F}"/>
              </a:ext>
            </a:extLst>
          </p:cNvPr>
          <p:cNvSpPr>
            <a:spLocks noGrp="1"/>
          </p:cNvSpPr>
          <p:nvPr>
            <p:ph type="title"/>
          </p:nvPr>
        </p:nvSpPr>
        <p:spPr/>
        <p:txBody>
          <a:bodyPr>
            <a:normAutofit/>
          </a:bodyPr>
          <a:lstStyle/>
          <a:p>
            <a:r>
              <a:rPr lang="en-US" sz="3200" dirty="0"/>
              <a:t>Visualization in space - </a:t>
            </a:r>
            <a:r>
              <a:rPr lang="en-US" sz="3200" i="1" dirty="0"/>
              <a:t>ggplot2</a:t>
            </a:r>
            <a:endParaRPr lang="en-US" sz="3200" dirty="0"/>
          </a:p>
        </p:txBody>
      </p:sp>
      <p:pic>
        <p:nvPicPr>
          <p:cNvPr id="6146" name="Picture 2" descr="A map with facets for different attributes, using the `ggplot2` package">
            <a:extLst>
              <a:ext uri="{FF2B5EF4-FFF2-40B4-BE49-F238E27FC236}">
                <a16:creationId xmlns:a16="http://schemas.microsoft.com/office/drawing/2014/main" id="{B528F646-E909-E8DC-952D-F4CDE479E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785" y="1477029"/>
            <a:ext cx="7022184" cy="50158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61B0A28-18E4-92F7-482F-B26091D7A994}"/>
              </a:ext>
            </a:extLst>
          </p:cNvPr>
          <p:cNvSpPr txBox="1"/>
          <p:nvPr/>
        </p:nvSpPr>
        <p:spPr>
          <a:xfrm>
            <a:off x="3047215" y="3246690"/>
            <a:ext cx="6094428" cy="369332"/>
          </a:xfrm>
          <a:prstGeom prst="rect">
            <a:avLst/>
          </a:prstGeom>
          <a:noFill/>
        </p:spPr>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2904076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pic>
        <p:nvPicPr>
          <p:cNvPr id="107" name="Google Shape;107;p2" descr="A landscape with hills and trees&#10;&#10;Description automatically generated with low confidence"/>
          <p:cNvPicPr preferRelativeResize="0"/>
          <p:nvPr/>
        </p:nvPicPr>
        <p:blipFill rotWithShape="1">
          <a:blip r:embed="rId3">
            <a:alphaModFix/>
          </a:blip>
          <a:srcRect t="21351" r="1" b="5047"/>
          <a:stretch/>
        </p:blipFill>
        <p:spPr>
          <a:xfrm>
            <a:off x="-79022" y="-76139"/>
            <a:ext cx="12582100" cy="6945428"/>
          </a:xfrm>
          <a:prstGeom prst="rect">
            <a:avLst/>
          </a:prstGeom>
          <a:noFill/>
          <a:ln>
            <a:noFill/>
          </a:ln>
        </p:spPr>
      </p:pic>
      <p:sp>
        <p:nvSpPr>
          <p:cNvPr id="108" name="Google Shape;10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rPr>
              <a:t>16</a:t>
            </a:fld>
            <a:endParaRPr>
              <a:solidFill>
                <a:srgbClr val="FFFFFF"/>
              </a:solidFill>
            </a:endParaRPr>
          </a:p>
        </p:txBody>
      </p:sp>
      <p:sp>
        <p:nvSpPr>
          <p:cNvPr id="109" name="Google Shape;109;p2"/>
          <p:cNvSpPr txBox="1"/>
          <p:nvPr/>
        </p:nvSpPr>
        <p:spPr>
          <a:xfrm>
            <a:off x="223498" y="669220"/>
            <a:ext cx="7473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mj-lt"/>
                <a:ea typeface="Avenir"/>
                <a:cs typeface="Avenir"/>
                <a:sym typeface="Avenir"/>
              </a:rPr>
              <a:t>Birds and Mountains</a:t>
            </a:r>
            <a:endParaRPr dirty="0">
              <a:latin typeface="+mj-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404005" y="289006"/>
            <a:ext cx="10515600" cy="4862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venir"/>
              <a:buNone/>
            </a:pPr>
            <a:r>
              <a:rPr lang="en-US" sz="2800" dirty="0"/>
              <a:t>Drivers of species distributions	</a:t>
            </a:r>
            <a:endParaRPr dirty="0"/>
          </a:p>
        </p:txBody>
      </p:sp>
      <p:sp>
        <p:nvSpPr>
          <p:cNvPr id="116" name="Google Shape;11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17" name="Google Shape;117;p3"/>
          <p:cNvSpPr txBox="1"/>
          <p:nvPr/>
        </p:nvSpPr>
        <p:spPr>
          <a:xfrm>
            <a:off x="538656" y="6313976"/>
            <a:ext cx="82892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j-lt"/>
                <a:ea typeface="Avenir"/>
                <a:cs typeface="Avenir"/>
                <a:sym typeface="Avenir"/>
              </a:rPr>
              <a:t>Wallace 1876; Grinnell 1917; Gaston 2000; Image from Wikimedia Commons</a:t>
            </a:r>
            <a:endParaRPr dirty="0">
              <a:latin typeface="+mj-lt"/>
            </a:endParaRPr>
          </a:p>
        </p:txBody>
      </p:sp>
      <p:pic>
        <p:nvPicPr>
          <p:cNvPr id="118" name="Google Shape;118;p3"/>
          <p:cNvPicPr preferRelativeResize="0"/>
          <p:nvPr/>
        </p:nvPicPr>
        <p:blipFill rotWithShape="1">
          <a:blip r:embed="rId3">
            <a:alphaModFix/>
          </a:blip>
          <a:srcRect/>
          <a:stretch/>
        </p:blipFill>
        <p:spPr>
          <a:xfrm>
            <a:off x="820571" y="1272202"/>
            <a:ext cx="3147846" cy="2520736"/>
          </a:xfrm>
          <a:prstGeom prst="rect">
            <a:avLst/>
          </a:prstGeom>
          <a:noFill/>
          <a:ln>
            <a:noFill/>
          </a:ln>
        </p:spPr>
      </p:pic>
      <p:pic>
        <p:nvPicPr>
          <p:cNvPr id="119" name="Google Shape;119;p3"/>
          <p:cNvPicPr preferRelativeResize="0"/>
          <p:nvPr/>
        </p:nvPicPr>
        <p:blipFill rotWithShape="1">
          <a:blip r:embed="rId4">
            <a:alphaModFix/>
          </a:blip>
          <a:srcRect/>
          <a:stretch/>
        </p:blipFill>
        <p:spPr>
          <a:xfrm>
            <a:off x="4474217" y="2092947"/>
            <a:ext cx="4878127" cy="879246"/>
          </a:xfrm>
          <a:prstGeom prst="rect">
            <a:avLst/>
          </a:prstGeom>
          <a:noFill/>
          <a:ln>
            <a:noFill/>
          </a:ln>
        </p:spPr>
      </p:pic>
      <p:sp>
        <p:nvSpPr>
          <p:cNvPr id="120" name="Google Shape;120;p3"/>
          <p:cNvSpPr txBox="1"/>
          <p:nvPr/>
        </p:nvSpPr>
        <p:spPr>
          <a:xfrm>
            <a:off x="1159529" y="3826054"/>
            <a:ext cx="24699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j-lt"/>
                <a:ea typeface="Avenir"/>
                <a:cs typeface="Avenir"/>
                <a:sym typeface="Avenir"/>
              </a:rPr>
              <a:t>California thrasher</a:t>
            </a:r>
            <a:endParaRPr dirty="0">
              <a:latin typeface="+mj-lt"/>
            </a:endParaRPr>
          </a:p>
        </p:txBody>
      </p:sp>
      <p:pic>
        <p:nvPicPr>
          <p:cNvPr id="121" name="Google Shape;121;p3"/>
          <p:cNvPicPr preferRelativeResize="0"/>
          <p:nvPr/>
        </p:nvPicPr>
        <p:blipFill rotWithShape="1">
          <a:blip r:embed="rId5">
            <a:alphaModFix/>
          </a:blip>
          <a:srcRect/>
          <a:stretch/>
        </p:blipFill>
        <p:spPr>
          <a:xfrm>
            <a:off x="5410433" y="3749352"/>
            <a:ext cx="2020513" cy="1137990"/>
          </a:xfrm>
          <a:prstGeom prst="rect">
            <a:avLst/>
          </a:prstGeom>
          <a:noFill/>
          <a:ln>
            <a:noFill/>
          </a:ln>
        </p:spPr>
      </p:pic>
      <p:pic>
        <p:nvPicPr>
          <p:cNvPr id="122" name="Google Shape;122;p3"/>
          <p:cNvPicPr preferRelativeResize="0"/>
          <p:nvPr/>
        </p:nvPicPr>
        <p:blipFill rotWithShape="1">
          <a:blip r:embed="rId6">
            <a:alphaModFix/>
          </a:blip>
          <a:srcRect/>
          <a:stretch/>
        </p:blipFill>
        <p:spPr>
          <a:xfrm>
            <a:off x="8641264" y="3749352"/>
            <a:ext cx="2017633" cy="1134919"/>
          </a:xfrm>
          <a:prstGeom prst="rect">
            <a:avLst/>
          </a:prstGeom>
          <a:noFill/>
          <a:ln>
            <a:noFill/>
          </a:ln>
        </p:spPr>
      </p:pic>
      <p:sp>
        <p:nvSpPr>
          <p:cNvPr id="123" name="Google Shape;123;p3"/>
          <p:cNvSpPr txBox="1"/>
          <p:nvPr/>
        </p:nvSpPr>
        <p:spPr>
          <a:xfrm>
            <a:off x="5661805" y="5013548"/>
            <a:ext cx="15177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j-lt"/>
                <a:ea typeface="Avenir"/>
                <a:cs typeface="Avenir"/>
                <a:sym typeface="Avenir"/>
              </a:rPr>
              <a:t>Land cover</a:t>
            </a:r>
            <a:endParaRPr dirty="0">
              <a:latin typeface="+mj-lt"/>
            </a:endParaRPr>
          </a:p>
        </p:txBody>
      </p:sp>
      <p:sp>
        <p:nvSpPr>
          <p:cNvPr id="124" name="Google Shape;124;p3"/>
          <p:cNvSpPr txBox="1"/>
          <p:nvPr/>
        </p:nvSpPr>
        <p:spPr>
          <a:xfrm>
            <a:off x="9141130" y="5003822"/>
            <a:ext cx="15177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j-lt"/>
                <a:ea typeface="Avenir"/>
                <a:cs typeface="Avenir"/>
                <a:sym typeface="Avenir"/>
              </a:rPr>
              <a:t>Climate</a:t>
            </a:r>
            <a:endParaRPr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4"/>
          <p:cNvSpPr txBox="1">
            <a:spLocks noGrp="1"/>
          </p:cNvSpPr>
          <p:nvPr>
            <p:ph type="title"/>
          </p:nvPr>
        </p:nvSpPr>
        <p:spPr>
          <a:xfrm>
            <a:off x="411956" y="153431"/>
            <a:ext cx="5850065" cy="83375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700"/>
              <a:buFont typeface="Avenir"/>
              <a:buNone/>
            </a:pPr>
            <a:r>
              <a:rPr lang="en-US" sz="2700"/>
              <a:t>The Western Ghats</a:t>
            </a:r>
            <a:endParaRPr/>
          </a:p>
        </p:txBody>
      </p:sp>
      <p:sp>
        <p:nvSpPr>
          <p:cNvPr id="131" name="Google Shape;131;p4"/>
          <p:cNvSpPr txBox="1">
            <a:spLocks noGrp="1"/>
          </p:cNvSpPr>
          <p:nvPr>
            <p:ph type="body" idx="1"/>
          </p:nvPr>
        </p:nvSpPr>
        <p:spPr>
          <a:xfrm>
            <a:off x="411956" y="1217636"/>
            <a:ext cx="4638675" cy="41370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300"/>
              <a:buChar char="•"/>
            </a:pPr>
            <a:r>
              <a:rPr lang="en-US" sz="2300" dirty="0"/>
              <a:t>Topographic complexity</a:t>
            </a:r>
            <a:endParaRPr dirty="0"/>
          </a:p>
          <a:p>
            <a:pPr marL="228600" lvl="0" indent="-82550" algn="l" rtl="0">
              <a:lnSpc>
                <a:spcPct val="90000"/>
              </a:lnSpc>
              <a:spcBef>
                <a:spcPts val="1000"/>
              </a:spcBef>
              <a:spcAft>
                <a:spcPts val="0"/>
              </a:spcAft>
              <a:buClr>
                <a:schemeClr val="dk1"/>
              </a:buClr>
              <a:buSzPts val="2300"/>
              <a:buNone/>
            </a:pPr>
            <a:endParaRPr sz="2300" dirty="0"/>
          </a:p>
          <a:p>
            <a:pPr marL="228600" lvl="0" indent="-228600" algn="l" rtl="0">
              <a:lnSpc>
                <a:spcPct val="90000"/>
              </a:lnSpc>
              <a:spcBef>
                <a:spcPts val="1000"/>
              </a:spcBef>
              <a:spcAft>
                <a:spcPts val="0"/>
              </a:spcAft>
              <a:buClr>
                <a:schemeClr val="dk1"/>
              </a:buClr>
              <a:buSzPts val="2300"/>
              <a:buChar char="•"/>
            </a:pPr>
            <a:r>
              <a:rPr lang="en-US" sz="2300" dirty="0"/>
              <a:t>Anthropogenic changes</a:t>
            </a:r>
            <a:endParaRPr dirty="0"/>
          </a:p>
          <a:p>
            <a:pPr marL="228600" lvl="0" indent="-82550" algn="l" rtl="0">
              <a:lnSpc>
                <a:spcPct val="90000"/>
              </a:lnSpc>
              <a:spcBef>
                <a:spcPts val="1000"/>
              </a:spcBef>
              <a:spcAft>
                <a:spcPts val="0"/>
              </a:spcAft>
              <a:buClr>
                <a:schemeClr val="dk1"/>
              </a:buClr>
              <a:buSzPts val="2300"/>
              <a:buNone/>
            </a:pPr>
            <a:endParaRPr sz="2300" dirty="0"/>
          </a:p>
          <a:p>
            <a:pPr marL="228600" lvl="0" indent="-228600" algn="l" rtl="0">
              <a:lnSpc>
                <a:spcPct val="90000"/>
              </a:lnSpc>
              <a:spcBef>
                <a:spcPts val="1000"/>
              </a:spcBef>
              <a:spcAft>
                <a:spcPts val="0"/>
              </a:spcAft>
              <a:buClr>
                <a:schemeClr val="dk1"/>
              </a:buClr>
              <a:buSzPts val="2300"/>
              <a:buChar char="•"/>
            </a:pPr>
            <a:r>
              <a:rPr lang="en-US" sz="2300" dirty="0"/>
              <a:t>Birds - an ideal model</a:t>
            </a:r>
            <a:endParaRPr dirty="0"/>
          </a:p>
          <a:p>
            <a:pPr marL="228600" lvl="0" indent="-82550" algn="l" rtl="0">
              <a:lnSpc>
                <a:spcPct val="90000"/>
              </a:lnSpc>
              <a:spcBef>
                <a:spcPts val="1000"/>
              </a:spcBef>
              <a:spcAft>
                <a:spcPts val="0"/>
              </a:spcAft>
              <a:buClr>
                <a:schemeClr val="dk1"/>
              </a:buClr>
              <a:buSzPts val="2300"/>
              <a:buNone/>
            </a:pPr>
            <a:endParaRPr sz="2300" dirty="0"/>
          </a:p>
          <a:p>
            <a:pPr marL="228600" lvl="0" indent="-82550" algn="l" rtl="0">
              <a:lnSpc>
                <a:spcPct val="90000"/>
              </a:lnSpc>
              <a:spcBef>
                <a:spcPts val="1000"/>
              </a:spcBef>
              <a:spcAft>
                <a:spcPts val="0"/>
              </a:spcAft>
              <a:buClr>
                <a:schemeClr val="dk1"/>
              </a:buClr>
              <a:buSzPts val="2300"/>
              <a:buNone/>
            </a:pPr>
            <a:endParaRPr sz="2300" dirty="0"/>
          </a:p>
          <a:p>
            <a:pPr marL="228600" lvl="0" indent="-82550" algn="l" rtl="0">
              <a:lnSpc>
                <a:spcPct val="90000"/>
              </a:lnSpc>
              <a:spcBef>
                <a:spcPts val="1000"/>
              </a:spcBef>
              <a:spcAft>
                <a:spcPts val="0"/>
              </a:spcAft>
              <a:buClr>
                <a:schemeClr val="dk1"/>
              </a:buClr>
              <a:buSzPts val="2300"/>
              <a:buNone/>
            </a:pPr>
            <a:endParaRPr sz="2300" dirty="0"/>
          </a:p>
        </p:txBody>
      </p:sp>
      <p:pic>
        <p:nvPicPr>
          <p:cNvPr id="132" name="Google Shape;132;p4"/>
          <p:cNvPicPr preferRelativeResize="0"/>
          <p:nvPr/>
        </p:nvPicPr>
        <p:blipFill rotWithShape="1">
          <a:blip r:embed="rId3">
            <a:alphaModFix/>
          </a:blip>
          <a:srcRect/>
          <a:stretch/>
        </p:blipFill>
        <p:spPr>
          <a:xfrm>
            <a:off x="5762625" y="0"/>
            <a:ext cx="6429375" cy="6858000"/>
          </a:xfrm>
          <a:prstGeom prst="rect">
            <a:avLst/>
          </a:prstGeom>
          <a:noFill/>
          <a:ln>
            <a:noFill/>
          </a:ln>
        </p:spPr>
      </p:pic>
      <p:sp>
        <p:nvSpPr>
          <p:cNvPr id="133" name="Google Shape;133;p4"/>
          <p:cNvSpPr txBox="1"/>
          <p:nvPr/>
        </p:nvSpPr>
        <p:spPr>
          <a:xfrm>
            <a:off x="475924" y="6444218"/>
            <a:ext cx="29402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mj-lt"/>
                <a:ea typeface="Avenir"/>
                <a:cs typeface="Avenir"/>
                <a:sym typeface="Avenir"/>
              </a:rPr>
              <a:t>Arasumani</a:t>
            </a:r>
            <a:r>
              <a:rPr lang="en-US" sz="1800" dirty="0">
                <a:solidFill>
                  <a:schemeClr val="dk1"/>
                </a:solidFill>
                <a:latin typeface="+mj-lt"/>
                <a:ea typeface="Avenir"/>
                <a:cs typeface="Avenir"/>
                <a:sym typeface="Avenir"/>
              </a:rPr>
              <a:t> et al., 2019</a:t>
            </a:r>
            <a:endParaRPr dirty="0">
              <a:latin typeface="+mj-lt"/>
            </a:endParaRPr>
          </a:p>
        </p:txBody>
      </p:sp>
      <p:sp>
        <p:nvSpPr>
          <p:cNvPr id="134" name="Google Shape;1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135" name="Google Shape;135;p4" descr="A small bird perched on a tree branch&#10;&#10;Description automatically generated"/>
          <p:cNvPicPr preferRelativeResize="0"/>
          <p:nvPr/>
        </p:nvPicPr>
        <p:blipFill rotWithShape="1">
          <a:blip r:embed="rId4">
            <a:alphaModFix/>
          </a:blip>
          <a:srcRect/>
          <a:stretch/>
        </p:blipFill>
        <p:spPr>
          <a:xfrm>
            <a:off x="411956" y="3730567"/>
            <a:ext cx="2940236" cy="2008743"/>
          </a:xfrm>
          <a:prstGeom prst="rect">
            <a:avLst/>
          </a:prstGeom>
          <a:noFill/>
          <a:ln>
            <a:noFill/>
          </a:ln>
        </p:spPr>
      </p:pic>
      <p:pic>
        <p:nvPicPr>
          <p:cNvPr id="136" name="Google Shape;136;p4"/>
          <p:cNvPicPr preferRelativeResize="0"/>
          <p:nvPr/>
        </p:nvPicPr>
        <p:blipFill rotWithShape="1">
          <a:blip r:embed="rId5">
            <a:alphaModFix/>
          </a:blip>
          <a:srcRect l="32321" t="20296" r="37456" b="35111"/>
          <a:stretch/>
        </p:blipFill>
        <p:spPr>
          <a:xfrm>
            <a:off x="3670512" y="3625442"/>
            <a:ext cx="2141600" cy="2113868"/>
          </a:xfrm>
          <a:prstGeom prst="rect">
            <a:avLst/>
          </a:prstGeom>
          <a:noFill/>
          <a:ln>
            <a:noFill/>
          </a:ln>
        </p:spPr>
      </p:pic>
      <p:sp>
        <p:nvSpPr>
          <p:cNvPr id="137" name="Google Shape;137;p4"/>
          <p:cNvSpPr txBox="1"/>
          <p:nvPr/>
        </p:nvSpPr>
        <p:spPr>
          <a:xfrm>
            <a:off x="411956" y="5844435"/>
            <a:ext cx="26784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j-lt"/>
                <a:ea typeface="Avenir"/>
                <a:cs typeface="Avenir"/>
                <a:sym typeface="Avenir"/>
              </a:rPr>
              <a:t>Indian scimitar-babbler</a:t>
            </a:r>
            <a:endParaRPr dirty="0">
              <a:latin typeface="+mj-lt"/>
            </a:endParaRPr>
          </a:p>
        </p:txBody>
      </p:sp>
      <p:sp>
        <p:nvSpPr>
          <p:cNvPr id="138" name="Google Shape;138;p4"/>
          <p:cNvSpPr txBox="1"/>
          <p:nvPr/>
        </p:nvSpPr>
        <p:spPr>
          <a:xfrm>
            <a:off x="3720000" y="5844435"/>
            <a:ext cx="204262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j-lt"/>
                <a:ea typeface="Avenir"/>
                <a:cs typeface="Avenir"/>
                <a:sym typeface="Avenir"/>
              </a:rPr>
              <a:t>Chestnut-headed bee-eater</a:t>
            </a:r>
            <a:endParaRPr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145" name="Google Shape;145;p18" descr="The Nilgiri and Anamalai Hills in southern India provide a convenient geography for studying the interplay of land cover, elevation, and climate on the distributions of bird species. (a) The Nilgiri and Anamalai Hills of the Southern Western Ghats are sky islands, with maximum elevations &gt; 2,000 m, and are separated by the very low-lying Palghat Gap, which serves as a natural barrier to the dispersal of many hill birds. (b) Lower elevations are primarily covered by agriculture and settlements, reflecting the intense human pressure on this region, while higher elevations show a mix of natural and human-modified land cover types (see Fig. 2 for details). (c) The coastal edge of the area, and the windward hill slopes show less variation in temperature across the December – May period; this variation increases with distance from the coast, but is lower at higher elevations inland. (d) Higher elevations also show less variation in rainfall than both low-lying coastal and inland regions. Our study area (bounds shown as dashed lines) includes multiple combinations of elevation, land cover type, and variation in temperature and rainfall, resulting in a naturally occuring crossed-factorial design that allows us to study the effects of climate and land cover on bird occupancy. Representative forest-restricted and habitat-generalist birds from the study area are shown between panels (are images were obtained from Wikimedia commons and credit is assigned for each species in brackets); From L to R: (1) Malabar grey hornbill (by Koshy), (2) Crimson-backed sunbird (by Mandar Godbole), (3) Asian emerald dove (by Selvaganesh), (4) Black-and-orange flycatcher (by LKanth), (5) Grey-headed canary flycatcher (by David Raju), (6) Greater-racket tailed drongo (by MD Shahanshah Bappy), (7) Eurasian hoopoe (by Zeynel cebeci), (8) Chestnut-headed bee eater (by MikeBirds), (9) Coppersmith barbet (by Raju Kasambe), (10) Red-vented bulbul (by TR Shankar Raman), (11) Pied bushchat (by TR Shankar Raman), (12) Ashy prinia (by Rison Thumboor). Elevation is from 30 m resolution SRTM data (Farr et al. 2007), land cover, at 1 km resolution, is reclassified from Roy et al. (2015), while climatic variation is represented by CHELSA seasonality layers (temperature: BIOCLIM 4a, rainfall: BIOCLIM 15), at 1km resolution (Karger et al. 2017). All layers were resampled to 1 km resolution for analyses."/>
          <p:cNvPicPr preferRelativeResize="0"/>
          <p:nvPr/>
        </p:nvPicPr>
        <p:blipFill rotWithShape="1">
          <a:blip r:embed="rId3">
            <a:alphaModFix/>
          </a:blip>
          <a:srcRect/>
          <a:stretch/>
        </p:blipFill>
        <p:spPr>
          <a:xfrm>
            <a:off x="838200" y="0"/>
            <a:ext cx="5419725" cy="6858000"/>
          </a:xfrm>
          <a:prstGeom prst="rect">
            <a:avLst/>
          </a:prstGeom>
          <a:noFill/>
          <a:ln>
            <a:noFill/>
          </a:ln>
        </p:spPr>
      </p:pic>
      <p:sp>
        <p:nvSpPr>
          <p:cNvPr id="146" name="Google Shape;146;p18"/>
          <p:cNvSpPr txBox="1">
            <a:spLocks noGrp="1"/>
          </p:cNvSpPr>
          <p:nvPr>
            <p:ph type="body" idx="1"/>
          </p:nvPr>
        </p:nvSpPr>
        <p:spPr>
          <a:xfrm>
            <a:off x="6917166" y="398034"/>
            <a:ext cx="4630271" cy="303096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b="1" dirty="0"/>
              <a:t>Tropical birds have evolved in climatically stable regions</a:t>
            </a:r>
            <a:endParaRPr dirty="0"/>
          </a:p>
          <a:p>
            <a:pPr marL="0" lvl="0" indent="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Environmental changes </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Human-modified tropical landscapes </a:t>
            </a:r>
            <a:endParaRPr dirty="0"/>
          </a:p>
          <a:p>
            <a:pPr marL="0" lvl="0" indent="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0" lvl="0" indent="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p:txBody>
      </p:sp>
      <p:sp>
        <p:nvSpPr>
          <p:cNvPr id="147" name="Google Shape;147;p18"/>
          <p:cNvSpPr txBox="1"/>
          <p:nvPr/>
        </p:nvSpPr>
        <p:spPr>
          <a:xfrm>
            <a:off x="6729271" y="6174468"/>
            <a:ext cx="50060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j-lt"/>
                <a:ea typeface="Avenir"/>
                <a:cs typeface="Avenir"/>
                <a:sym typeface="Avenir"/>
              </a:rPr>
              <a:t>Janzen 1967; Stevens 1992; Chan et al. 2016</a:t>
            </a:r>
            <a:endParaRPr dirty="0">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1"/>
          <p:cNvSpPr txBox="1">
            <a:spLocks noGrp="1"/>
          </p:cNvSpPr>
          <p:nvPr>
            <p:ph type="title"/>
          </p:nvPr>
        </p:nvSpPr>
        <p:spPr>
          <a:xfrm>
            <a:off x="431801" y="316487"/>
            <a:ext cx="10515600" cy="75521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venir"/>
              <a:buNone/>
            </a:pPr>
            <a:r>
              <a:rPr lang="en-US" sz="2800"/>
              <a:t>Community assembly along elevational gradients</a:t>
            </a:r>
            <a:endParaRPr/>
          </a:p>
        </p:txBody>
      </p:sp>
      <p:sp>
        <p:nvSpPr>
          <p:cNvPr id="288" name="Google Shape;28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pic>
        <p:nvPicPr>
          <p:cNvPr id="289" name="Google Shape;289;p11" descr="Alexander von Humboldt&amp;#39;s vegetation of the Andes (source: Anne... |  Download Scientific Diagram"/>
          <p:cNvPicPr preferRelativeResize="0"/>
          <p:nvPr/>
        </p:nvPicPr>
        <p:blipFill rotWithShape="1">
          <a:blip r:embed="rId3">
            <a:alphaModFix/>
          </a:blip>
          <a:srcRect/>
          <a:stretch/>
        </p:blipFill>
        <p:spPr>
          <a:xfrm>
            <a:off x="710879" y="1584325"/>
            <a:ext cx="4436695" cy="4436695"/>
          </a:xfrm>
          <a:prstGeom prst="rect">
            <a:avLst/>
          </a:prstGeom>
          <a:noFill/>
          <a:ln>
            <a:noFill/>
          </a:ln>
        </p:spPr>
      </p:pic>
      <p:pic>
        <p:nvPicPr>
          <p:cNvPr id="290" name="Google Shape;290;p11" descr="The Cornell Lab of Ornithology - Fonts In Use"/>
          <p:cNvPicPr preferRelativeResize="0"/>
          <p:nvPr/>
        </p:nvPicPr>
        <p:blipFill rotWithShape="1">
          <a:blip r:embed="rId4">
            <a:alphaModFix/>
          </a:blip>
          <a:srcRect l="1" r="-2005" b="78153"/>
          <a:stretch/>
        </p:blipFill>
        <p:spPr>
          <a:xfrm>
            <a:off x="8030244" y="4859979"/>
            <a:ext cx="3707396" cy="815816"/>
          </a:xfrm>
          <a:prstGeom prst="rect">
            <a:avLst/>
          </a:prstGeom>
          <a:noFill/>
          <a:ln>
            <a:noFill/>
          </a:ln>
        </p:spPr>
      </p:pic>
      <p:sp>
        <p:nvSpPr>
          <p:cNvPr id="291" name="Google Shape;291;p11"/>
          <p:cNvSpPr txBox="1"/>
          <p:nvPr/>
        </p:nvSpPr>
        <p:spPr>
          <a:xfrm>
            <a:off x="431801" y="6299440"/>
            <a:ext cx="8352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j-lt"/>
                <a:ea typeface="Avenir"/>
                <a:cs typeface="Avenir"/>
                <a:sym typeface="Avenir"/>
              </a:rPr>
              <a:t>Humboldt 1807; Cavender-Bares et al. 2009; Graham et al. 2014</a:t>
            </a:r>
            <a:endParaRPr dirty="0">
              <a:latin typeface="+mj-lt"/>
            </a:endParaRPr>
          </a:p>
        </p:txBody>
      </p:sp>
      <p:sp>
        <p:nvSpPr>
          <p:cNvPr id="292" name="Google Shape;292;p11"/>
          <p:cNvSpPr txBox="1"/>
          <p:nvPr/>
        </p:nvSpPr>
        <p:spPr>
          <a:xfrm>
            <a:off x="7211190" y="2126745"/>
            <a:ext cx="5104434" cy="28007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200"/>
              <a:buFont typeface="Arial"/>
              <a:buChar char="•"/>
            </a:pPr>
            <a:r>
              <a:rPr lang="en-US" sz="2200" b="1" dirty="0">
                <a:solidFill>
                  <a:schemeClr val="dk1"/>
                </a:solidFill>
                <a:latin typeface="+mj-lt"/>
                <a:ea typeface="Avenir"/>
                <a:cs typeface="Avenir"/>
                <a:sym typeface="Avenir"/>
              </a:rPr>
              <a:t>Environmental factors</a:t>
            </a:r>
            <a:endParaRPr dirty="0">
              <a:latin typeface="+mj-lt"/>
            </a:endParaRPr>
          </a:p>
          <a:p>
            <a:pPr marL="285750" marR="0" lvl="0" indent="-146050" algn="l" rtl="0">
              <a:spcBef>
                <a:spcPts val="0"/>
              </a:spcBef>
              <a:spcAft>
                <a:spcPts val="0"/>
              </a:spcAft>
              <a:buClr>
                <a:schemeClr val="dk1"/>
              </a:buClr>
              <a:buSzPts val="2200"/>
              <a:buFont typeface="Arial"/>
              <a:buNone/>
            </a:pPr>
            <a:endParaRPr sz="2200" dirty="0">
              <a:solidFill>
                <a:schemeClr val="dk1"/>
              </a:solidFill>
              <a:latin typeface="+mj-lt"/>
              <a:ea typeface="Avenir"/>
              <a:cs typeface="Avenir"/>
              <a:sym typeface="Avenir"/>
            </a:endParaRPr>
          </a:p>
          <a:p>
            <a:pPr marL="285750" marR="0" lvl="0" indent="-285750" algn="l" rtl="0">
              <a:spcBef>
                <a:spcPts val="0"/>
              </a:spcBef>
              <a:spcAft>
                <a:spcPts val="0"/>
              </a:spcAft>
              <a:buClr>
                <a:schemeClr val="dk1"/>
              </a:buClr>
              <a:buSzPts val="2200"/>
              <a:buFont typeface="Arial"/>
              <a:buChar char="•"/>
            </a:pPr>
            <a:r>
              <a:rPr lang="en-US" sz="2200" dirty="0">
                <a:solidFill>
                  <a:schemeClr val="dk1"/>
                </a:solidFill>
                <a:latin typeface="+mj-lt"/>
                <a:ea typeface="Avenir"/>
                <a:cs typeface="Avenir"/>
                <a:sym typeface="Avenir"/>
              </a:rPr>
              <a:t>The Nilgiris – a unique, understudied elevational gradient</a:t>
            </a:r>
            <a:endParaRPr dirty="0">
              <a:latin typeface="+mj-lt"/>
            </a:endParaRPr>
          </a:p>
          <a:p>
            <a:pPr marL="285750" marR="0" lvl="0" indent="-146050" algn="l" rtl="0">
              <a:spcBef>
                <a:spcPts val="0"/>
              </a:spcBef>
              <a:spcAft>
                <a:spcPts val="0"/>
              </a:spcAft>
              <a:buClr>
                <a:schemeClr val="dk1"/>
              </a:buClr>
              <a:buSzPts val="2200"/>
              <a:buFont typeface="Arial"/>
              <a:buNone/>
            </a:pPr>
            <a:endParaRPr sz="2200" dirty="0">
              <a:solidFill>
                <a:schemeClr val="dk1"/>
              </a:solidFill>
              <a:latin typeface="+mj-lt"/>
              <a:ea typeface="Avenir"/>
              <a:cs typeface="Avenir"/>
              <a:sym typeface="Avenir"/>
            </a:endParaRPr>
          </a:p>
          <a:p>
            <a:pPr marL="285750" marR="0" lvl="0" indent="-285750" algn="l" rtl="0">
              <a:spcBef>
                <a:spcPts val="0"/>
              </a:spcBef>
              <a:spcAft>
                <a:spcPts val="0"/>
              </a:spcAft>
              <a:buClr>
                <a:schemeClr val="dk1"/>
              </a:buClr>
              <a:buSzPts val="2200"/>
              <a:buFont typeface="Arial"/>
              <a:buChar char="•"/>
            </a:pPr>
            <a:r>
              <a:rPr lang="en-US" sz="2200" dirty="0">
                <a:solidFill>
                  <a:schemeClr val="dk1"/>
                </a:solidFill>
                <a:latin typeface="+mj-lt"/>
                <a:ea typeface="Avenir"/>
                <a:cs typeface="Avenir"/>
                <a:sym typeface="Avenir"/>
              </a:rPr>
              <a:t>Integrative research – community ecology, bioacoustics, citizen science</a:t>
            </a:r>
            <a:endParaRPr dirty="0">
              <a:latin typeface="+mj-lt"/>
            </a:endParaRPr>
          </a:p>
        </p:txBody>
      </p:sp>
      <p:pic>
        <p:nvPicPr>
          <p:cNvPr id="293" name="Google Shape;293;p11" descr="A landscape with hills and trees&#10;&#10;Description automatically generated with low confidence"/>
          <p:cNvPicPr preferRelativeResize="0"/>
          <p:nvPr/>
        </p:nvPicPr>
        <p:blipFill rotWithShape="1">
          <a:blip r:embed="rId5">
            <a:alphaModFix/>
          </a:blip>
          <a:srcRect/>
          <a:stretch/>
        </p:blipFill>
        <p:spPr>
          <a:xfrm>
            <a:off x="448144" y="1374650"/>
            <a:ext cx="6286821" cy="4715115"/>
          </a:xfrm>
          <a:prstGeom prst="rect">
            <a:avLst/>
          </a:prstGeom>
          <a:noFill/>
          <a:ln>
            <a:noFill/>
          </a:ln>
        </p:spPr>
      </p:pic>
      <p:pic>
        <p:nvPicPr>
          <p:cNvPr id="294" name="Google Shape;294;p11" descr="A picture containing tree, sky, outdoor, plant&#10;&#10;Description automatically generated"/>
          <p:cNvPicPr preferRelativeResize="0"/>
          <p:nvPr/>
        </p:nvPicPr>
        <p:blipFill rotWithShape="1">
          <a:blip r:embed="rId6">
            <a:alphaModFix/>
          </a:blip>
          <a:srcRect/>
          <a:stretch/>
        </p:blipFill>
        <p:spPr>
          <a:xfrm>
            <a:off x="431801" y="1362392"/>
            <a:ext cx="6303164" cy="47273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D136-6E2A-57C8-7738-36C04178F054}"/>
              </a:ext>
            </a:extLst>
          </p:cNvPr>
          <p:cNvSpPr>
            <a:spLocks noGrp="1"/>
          </p:cNvSpPr>
          <p:nvPr>
            <p:ph type="title"/>
          </p:nvPr>
        </p:nvSpPr>
        <p:spPr>
          <a:xfrm>
            <a:off x="490194" y="350558"/>
            <a:ext cx="10515600" cy="709531"/>
          </a:xfrm>
        </p:spPr>
        <p:txBody>
          <a:bodyPr>
            <a:normAutofit fontScale="90000"/>
          </a:bodyPr>
          <a:lstStyle/>
          <a:p>
            <a:r>
              <a:rPr lang="en-US" sz="3200" dirty="0"/>
              <a:t>How are climate and land cover associated with bird species occupancy?</a:t>
            </a:r>
          </a:p>
        </p:txBody>
      </p:sp>
      <p:pic>
        <p:nvPicPr>
          <p:cNvPr id="4" name="Google Shape;156;p19" descr="Image result for ebird logo">
            <a:extLst>
              <a:ext uri="{FF2B5EF4-FFF2-40B4-BE49-F238E27FC236}">
                <a16:creationId xmlns:a16="http://schemas.microsoft.com/office/drawing/2014/main" id="{9E37AD52-8ACD-D698-7A04-DC347F637A34}"/>
              </a:ext>
            </a:extLst>
          </p:cNvPr>
          <p:cNvPicPr preferRelativeResize="0"/>
          <p:nvPr/>
        </p:nvPicPr>
        <p:blipFill rotWithShape="1">
          <a:blip r:embed="rId2">
            <a:alphaModFix/>
          </a:blip>
          <a:srcRect/>
          <a:stretch/>
        </p:blipFill>
        <p:spPr>
          <a:xfrm>
            <a:off x="1224765" y="2554926"/>
            <a:ext cx="1621581" cy="1156637"/>
          </a:xfrm>
          <a:prstGeom prst="rect">
            <a:avLst/>
          </a:prstGeom>
          <a:noFill/>
          <a:ln>
            <a:noFill/>
          </a:ln>
        </p:spPr>
      </p:pic>
      <p:sp>
        <p:nvSpPr>
          <p:cNvPr id="5" name="TextBox 4">
            <a:extLst>
              <a:ext uri="{FF2B5EF4-FFF2-40B4-BE49-F238E27FC236}">
                <a16:creationId xmlns:a16="http://schemas.microsoft.com/office/drawing/2014/main" id="{D58A4A89-E09E-29B6-5B61-776ADD524AD5}"/>
              </a:ext>
            </a:extLst>
          </p:cNvPr>
          <p:cNvSpPr txBox="1"/>
          <p:nvPr/>
        </p:nvSpPr>
        <p:spPr>
          <a:xfrm>
            <a:off x="668584" y="4021721"/>
            <a:ext cx="3299381" cy="1200329"/>
          </a:xfrm>
          <a:prstGeom prst="rect">
            <a:avLst/>
          </a:prstGeom>
          <a:noFill/>
        </p:spPr>
        <p:txBody>
          <a:bodyPr wrap="square" rtlCol="0">
            <a:spAutoFit/>
          </a:bodyPr>
          <a:lstStyle/>
          <a:p>
            <a:r>
              <a:rPr lang="en-US" dirty="0"/>
              <a:t>~ 14 million observations across 1342 species </a:t>
            </a:r>
          </a:p>
          <a:p>
            <a:endParaRPr lang="en-US" dirty="0"/>
          </a:p>
          <a:p>
            <a:r>
              <a:rPr lang="en-US" dirty="0"/>
              <a:t>(as of Mar 2021)</a:t>
            </a:r>
          </a:p>
        </p:txBody>
      </p:sp>
      <p:pic>
        <p:nvPicPr>
          <p:cNvPr id="6" name="Google Shape;157;p19" descr="Great hornbill - Wikipedia">
            <a:extLst>
              <a:ext uri="{FF2B5EF4-FFF2-40B4-BE49-F238E27FC236}">
                <a16:creationId xmlns:a16="http://schemas.microsoft.com/office/drawing/2014/main" id="{A70EA1D1-56B3-3BD3-24D2-92F63D88544B}"/>
              </a:ext>
            </a:extLst>
          </p:cNvPr>
          <p:cNvPicPr preferRelativeResize="0"/>
          <p:nvPr/>
        </p:nvPicPr>
        <p:blipFill rotWithShape="1">
          <a:blip r:embed="rId3">
            <a:alphaModFix/>
          </a:blip>
          <a:srcRect/>
          <a:stretch/>
        </p:blipFill>
        <p:spPr>
          <a:xfrm>
            <a:off x="5208901" y="3937764"/>
            <a:ext cx="1774198" cy="2365597"/>
          </a:xfrm>
          <a:prstGeom prst="rect">
            <a:avLst/>
          </a:prstGeom>
          <a:noFill/>
          <a:ln>
            <a:noFill/>
          </a:ln>
        </p:spPr>
      </p:pic>
      <p:sp>
        <p:nvSpPr>
          <p:cNvPr id="7" name="Google Shape;159;p19">
            <a:extLst>
              <a:ext uri="{FF2B5EF4-FFF2-40B4-BE49-F238E27FC236}">
                <a16:creationId xmlns:a16="http://schemas.microsoft.com/office/drawing/2014/main" id="{B91FFDC2-A211-4170-EC6A-340657601DC3}"/>
              </a:ext>
            </a:extLst>
          </p:cNvPr>
          <p:cNvSpPr txBox="1"/>
          <p:nvPr/>
        </p:nvSpPr>
        <p:spPr>
          <a:xfrm>
            <a:off x="5208901" y="6403568"/>
            <a:ext cx="19077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venir"/>
              <a:buNone/>
            </a:pPr>
            <a:r>
              <a:rPr lang="en-US" sz="1800" dirty="0">
                <a:solidFill>
                  <a:schemeClr val="dk1"/>
                </a:solidFill>
                <a:latin typeface="+mj-lt"/>
                <a:ea typeface="Avenir"/>
                <a:cs typeface="Avenir"/>
                <a:sym typeface="Avenir"/>
              </a:rPr>
              <a:t>Great hornbill</a:t>
            </a:r>
            <a:r>
              <a:rPr lang="en-US" sz="1800" i="1" dirty="0">
                <a:solidFill>
                  <a:schemeClr val="dk1"/>
                </a:solidFill>
                <a:latin typeface="+mj-lt"/>
                <a:ea typeface="Avenir"/>
                <a:cs typeface="Avenir"/>
                <a:sym typeface="Avenir"/>
              </a:rPr>
              <a:t> </a:t>
            </a:r>
            <a:endParaRPr sz="1800" dirty="0">
              <a:solidFill>
                <a:schemeClr val="dk1"/>
              </a:solidFill>
              <a:latin typeface="+mj-lt"/>
              <a:ea typeface="Avenir"/>
              <a:cs typeface="Avenir"/>
              <a:sym typeface="Avenir"/>
            </a:endParaRPr>
          </a:p>
        </p:txBody>
      </p:sp>
      <p:pic>
        <p:nvPicPr>
          <p:cNvPr id="8" name="Google Shape;160;p19" descr="Red-whiskered Bulbul - eBird">
            <a:extLst>
              <a:ext uri="{FF2B5EF4-FFF2-40B4-BE49-F238E27FC236}">
                <a16:creationId xmlns:a16="http://schemas.microsoft.com/office/drawing/2014/main" id="{48003C2D-C8F1-68E5-1F6D-ED4B30B0370A}"/>
              </a:ext>
            </a:extLst>
          </p:cNvPr>
          <p:cNvPicPr preferRelativeResize="0"/>
          <p:nvPr/>
        </p:nvPicPr>
        <p:blipFill rotWithShape="1">
          <a:blip r:embed="rId4">
            <a:alphaModFix/>
          </a:blip>
          <a:srcRect/>
          <a:stretch/>
        </p:blipFill>
        <p:spPr>
          <a:xfrm>
            <a:off x="8481738" y="4410319"/>
            <a:ext cx="2524056" cy="1893042"/>
          </a:xfrm>
          <a:prstGeom prst="rect">
            <a:avLst/>
          </a:prstGeom>
          <a:noFill/>
          <a:ln>
            <a:noFill/>
          </a:ln>
        </p:spPr>
      </p:pic>
      <p:sp>
        <p:nvSpPr>
          <p:cNvPr id="9" name="Google Shape;161;p19">
            <a:extLst>
              <a:ext uri="{FF2B5EF4-FFF2-40B4-BE49-F238E27FC236}">
                <a16:creationId xmlns:a16="http://schemas.microsoft.com/office/drawing/2014/main" id="{657FA814-EFE1-DB8F-DCA6-1C792E1FDD68}"/>
              </a:ext>
            </a:extLst>
          </p:cNvPr>
          <p:cNvSpPr txBox="1"/>
          <p:nvPr/>
        </p:nvSpPr>
        <p:spPr>
          <a:xfrm>
            <a:off x="8481738" y="6403568"/>
            <a:ext cx="25654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venir"/>
              <a:buNone/>
            </a:pPr>
            <a:r>
              <a:rPr lang="en-US" sz="1800" dirty="0">
                <a:solidFill>
                  <a:schemeClr val="dk1"/>
                </a:solidFill>
                <a:latin typeface="+mj-lt"/>
                <a:ea typeface="Avenir"/>
                <a:cs typeface="Avenir"/>
                <a:sym typeface="Avenir"/>
              </a:rPr>
              <a:t>Red-whiskered bulbul</a:t>
            </a:r>
            <a:endParaRPr sz="1800" dirty="0">
              <a:solidFill>
                <a:schemeClr val="dk1"/>
              </a:solidFill>
              <a:latin typeface="+mj-lt"/>
              <a:ea typeface="Avenir"/>
              <a:cs typeface="Avenir"/>
              <a:sym typeface="Avenir"/>
            </a:endParaRPr>
          </a:p>
        </p:txBody>
      </p:sp>
      <p:sp>
        <p:nvSpPr>
          <p:cNvPr id="12" name="TextBox 11">
            <a:extLst>
              <a:ext uri="{FF2B5EF4-FFF2-40B4-BE49-F238E27FC236}">
                <a16:creationId xmlns:a16="http://schemas.microsoft.com/office/drawing/2014/main" id="{E62F4EEF-B301-9662-84A9-8DE3727D3D05}"/>
              </a:ext>
            </a:extLst>
          </p:cNvPr>
          <p:cNvSpPr txBox="1"/>
          <p:nvPr/>
        </p:nvSpPr>
        <p:spPr>
          <a:xfrm>
            <a:off x="4064415" y="2523540"/>
            <a:ext cx="5357567" cy="369332"/>
          </a:xfrm>
          <a:prstGeom prst="rect">
            <a:avLst/>
          </a:prstGeom>
          <a:noFill/>
        </p:spPr>
        <p:txBody>
          <a:bodyPr wrap="square" rtlCol="0">
            <a:spAutoFit/>
          </a:bodyPr>
          <a:lstStyle/>
          <a:p>
            <a:r>
              <a:rPr lang="en-US" i="1" dirty="0"/>
              <a:t>Temperature and precipitation seasonality</a:t>
            </a:r>
          </a:p>
        </p:txBody>
      </p:sp>
      <p:pic>
        <p:nvPicPr>
          <p:cNvPr id="13" name="Google Shape;121;p3">
            <a:extLst>
              <a:ext uri="{FF2B5EF4-FFF2-40B4-BE49-F238E27FC236}">
                <a16:creationId xmlns:a16="http://schemas.microsoft.com/office/drawing/2014/main" id="{BB26D634-6A6B-52A1-8135-32F9EBD2112B}"/>
              </a:ext>
            </a:extLst>
          </p:cNvPr>
          <p:cNvPicPr preferRelativeResize="0"/>
          <p:nvPr/>
        </p:nvPicPr>
        <p:blipFill rotWithShape="1">
          <a:blip r:embed="rId5">
            <a:alphaModFix/>
          </a:blip>
          <a:srcRect/>
          <a:stretch/>
        </p:blipFill>
        <p:spPr>
          <a:xfrm>
            <a:off x="9396409" y="1182512"/>
            <a:ext cx="2020513" cy="1137990"/>
          </a:xfrm>
          <a:prstGeom prst="rect">
            <a:avLst/>
          </a:prstGeom>
          <a:noFill/>
          <a:ln>
            <a:noFill/>
          </a:ln>
        </p:spPr>
      </p:pic>
      <p:pic>
        <p:nvPicPr>
          <p:cNvPr id="14" name="Google Shape;122;p3">
            <a:extLst>
              <a:ext uri="{FF2B5EF4-FFF2-40B4-BE49-F238E27FC236}">
                <a16:creationId xmlns:a16="http://schemas.microsoft.com/office/drawing/2014/main" id="{D1BC1C15-59E4-3D8B-CCBB-72EB6BFB5AD2}"/>
              </a:ext>
            </a:extLst>
          </p:cNvPr>
          <p:cNvPicPr preferRelativeResize="0"/>
          <p:nvPr/>
        </p:nvPicPr>
        <p:blipFill rotWithShape="1">
          <a:blip r:embed="rId6">
            <a:alphaModFix/>
          </a:blip>
          <a:srcRect/>
          <a:stretch/>
        </p:blipFill>
        <p:spPr>
          <a:xfrm>
            <a:off x="5100364" y="1194459"/>
            <a:ext cx="2017633" cy="1134919"/>
          </a:xfrm>
          <a:prstGeom prst="rect">
            <a:avLst/>
          </a:prstGeom>
          <a:noFill/>
          <a:ln>
            <a:noFill/>
          </a:ln>
        </p:spPr>
      </p:pic>
      <p:sp>
        <p:nvSpPr>
          <p:cNvPr id="18" name="TextBox 17">
            <a:extLst>
              <a:ext uri="{FF2B5EF4-FFF2-40B4-BE49-F238E27FC236}">
                <a16:creationId xmlns:a16="http://schemas.microsoft.com/office/drawing/2014/main" id="{4FE8201F-9582-2790-753F-D014589D9514}"/>
              </a:ext>
            </a:extLst>
          </p:cNvPr>
          <p:cNvSpPr txBox="1"/>
          <p:nvPr/>
        </p:nvSpPr>
        <p:spPr>
          <a:xfrm>
            <a:off x="9382269" y="2522383"/>
            <a:ext cx="2330535" cy="369332"/>
          </a:xfrm>
          <a:prstGeom prst="rect">
            <a:avLst/>
          </a:prstGeom>
          <a:noFill/>
        </p:spPr>
        <p:txBody>
          <a:bodyPr wrap="square" rtlCol="0">
            <a:spAutoFit/>
          </a:bodyPr>
          <a:lstStyle/>
          <a:p>
            <a:r>
              <a:rPr lang="en-US" i="1" dirty="0"/>
              <a:t>Prop. of land cover</a:t>
            </a:r>
          </a:p>
        </p:txBody>
      </p:sp>
    </p:spTree>
    <p:extLst>
      <p:ext uri="{BB962C8B-B14F-4D97-AF65-F5344CB8AC3E}">
        <p14:creationId xmlns:p14="http://schemas.microsoft.com/office/powerpoint/2010/main" val="258917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9BF2-AF95-6EB9-7C17-22FA7CB31B6B}"/>
              </a:ext>
            </a:extLst>
          </p:cNvPr>
          <p:cNvSpPr>
            <a:spLocks noGrp="1"/>
          </p:cNvSpPr>
          <p:nvPr>
            <p:ph type="title"/>
          </p:nvPr>
        </p:nvSpPr>
        <p:spPr>
          <a:xfrm>
            <a:off x="838200" y="365126"/>
            <a:ext cx="10515600" cy="822652"/>
          </a:xfrm>
        </p:spPr>
        <p:txBody>
          <a:bodyPr>
            <a:normAutofit/>
          </a:bodyPr>
          <a:lstStyle/>
          <a:p>
            <a:r>
              <a:rPr lang="en-US" sz="3200" dirty="0"/>
              <a:t>What can you do with </a:t>
            </a:r>
            <a:r>
              <a:rPr lang="en-US" sz="3200" i="1" dirty="0"/>
              <a:t>eBird </a:t>
            </a:r>
            <a:r>
              <a:rPr lang="en-US" sz="3200" dirty="0"/>
              <a:t>data?</a:t>
            </a:r>
          </a:p>
        </p:txBody>
      </p:sp>
      <p:pic>
        <p:nvPicPr>
          <p:cNvPr id="7" name="Picture 6" descr="Chart, treemap chart&#10;&#10;Description automatically generated">
            <a:extLst>
              <a:ext uri="{FF2B5EF4-FFF2-40B4-BE49-F238E27FC236}">
                <a16:creationId xmlns:a16="http://schemas.microsoft.com/office/drawing/2014/main" id="{776CAC81-5E9B-D2BD-F3D9-3ABF39ABD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513" y="1511579"/>
            <a:ext cx="8730283" cy="4875861"/>
          </a:xfrm>
          <a:prstGeom prst="rect">
            <a:avLst/>
          </a:prstGeom>
        </p:spPr>
      </p:pic>
      <p:sp>
        <p:nvSpPr>
          <p:cNvPr id="8" name="TextBox 7">
            <a:extLst>
              <a:ext uri="{FF2B5EF4-FFF2-40B4-BE49-F238E27FC236}">
                <a16:creationId xmlns:a16="http://schemas.microsoft.com/office/drawing/2014/main" id="{D1A05DB5-7ED3-E9FA-4FF4-7C116F6479B7}"/>
              </a:ext>
            </a:extLst>
          </p:cNvPr>
          <p:cNvSpPr txBox="1"/>
          <p:nvPr/>
        </p:nvSpPr>
        <p:spPr>
          <a:xfrm>
            <a:off x="471340" y="2215299"/>
            <a:ext cx="1875934" cy="923330"/>
          </a:xfrm>
          <a:prstGeom prst="rect">
            <a:avLst/>
          </a:prstGeom>
          <a:noFill/>
        </p:spPr>
        <p:txBody>
          <a:bodyPr wrap="square" rtlCol="0">
            <a:spAutoFit/>
          </a:bodyPr>
          <a:lstStyle/>
          <a:p>
            <a:r>
              <a:rPr lang="en-US" dirty="0"/>
              <a:t>Proportion of checklists that report species X</a:t>
            </a:r>
          </a:p>
        </p:txBody>
      </p:sp>
    </p:spTree>
    <p:extLst>
      <p:ext uri="{BB962C8B-B14F-4D97-AF65-F5344CB8AC3E}">
        <p14:creationId xmlns:p14="http://schemas.microsoft.com/office/powerpoint/2010/main" val="1832755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67445-01C8-77D7-547A-F624426218E9}"/>
              </a:ext>
            </a:extLst>
          </p:cNvPr>
          <p:cNvSpPr>
            <a:spLocks noGrp="1"/>
          </p:cNvSpPr>
          <p:nvPr>
            <p:ph type="title"/>
          </p:nvPr>
        </p:nvSpPr>
        <p:spPr>
          <a:xfrm>
            <a:off x="838200" y="365126"/>
            <a:ext cx="10515600" cy="634116"/>
          </a:xfrm>
        </p:spPr>
        <p:txBody>
          <a:bodyPr>
            <a:normAutofit/>
          </a:bodyPr>
          <a:lstStyle/>
          <a:p>
            <a:r>
              <a:rPr lang="en-US" sz="3200" dirty="0"/>
              <a:t>Examine spatial and temporal biases</a:t>
            </a:r>
          </a:p>
        </p:txBody>
      </p:sp>
      <p:pic>
        <p:nvPicPr>
          <p:cNvPr id="5" name="Picture 4" descr="Map, scatter chart&#10;&#10;Description automatically generated">
            <a:extLst>
              <a:ext uri="{FF2B5EF4-FFF2-40B4-BE49-F238E27FC236}">
                <a16:creationId xmlns:a16="http://schemas.microsoft.com/office/drawing/2014/main" id="{301DB4BD-E0C6-1F33-9D82-A7DD761F8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14" y="1201330"/>
            <a:ext cx="10799086" cy="5398019"/>
          </a:xfrm>
          <a:prstGeom prst="rect">
            <a:avLst/>
          </a:prstGeom>
        </p:spPr>
      </p:pic>
    </p:spTree>
    <p:extLst>
      <p:ext uri="{BB962C8B-B14F-4D97-AF65-F5344CB8AC3E}">
        <p14:creationId xmlns:p14="http://schemas.microsoft.com/office/powerpoint/2010/main" val="2039915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venir"/>
              <a:buNone/>
            </a:pPr>
            <a:r>
              <a:rPr lang="en-US" sz="3200" dirty="0"/>
              <a:t>Adjusting for spatial precision - eBird</a:t>
            </a:r>
            <a:endParaRPr sz="3200" dirty="0"/>
          </a:p>
        </p:txBody>
      </p:sp>
      <p:sp>
        <p:nvSpPr>
          <p:cNvPr id="246" name="Google Shape;246;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a:t>Spatial coordinates </a:t>
            </a:r>
            <a:r>
              <a:rPr lang="en-US" b="1" dirty="0"/>
              <a:t>not accurate </a:t>
            </a:r>
            <a:r>
              <a:rPr lang="en-US" dirty="0"/>
              <a:t>in many cases:</a:t>
            </a:r>
            <a:endParaRPr dirty="0"/>
          </a:p>
          <a:p>
            <a:pPr marL="685800" lvl="1" indent="-228600" algn="l" rtl="0">
              <a:lnSpc>
                <a:spcPct val="90000"/>
              </a:lnSpc>
              <a:spcBef>
                <a:spcPts val="500"/>
              </a:spcBef>
              <a:spcAft>
                <a:spcPts val="0"/>
              </a:spcAft>
              <a:buClr>
                <a:schemeClr val="dk1"/>
              </a:buClr>
              <a:buSzPts val="2400"/>
              <a:buChar char="•"/>
            </a:pPr>
            <a:r>
              <a:rPr lang="en-US" dirty="0"/>
              <a:t>Majority are traveling checklists</a:t>
            </a:r>
            <a:endParaRPr dirty="0"/>
          </a:p>
          <a:p>
            <a:pPr marL="685800" lvl="1" indent="-228600" algn="l" rtl="0">
              <a:lnSpc>
                <a:spcPct val="90000"/>
              </a:lnSpc>
              <a:spcBef>
                <a:spcPts val="500"/>
              </a:spcBef>
              <a:spcAft>
                <a:spcPts val="0"/>
              </a:spcAft>
              <a:buClr>
                <a:schemeClr val="dk1"/>
              </a:buClr>
              <a:buSzPts val="2400"/>
              <a:buChar char="•"/>
            </a:pPr>
            <a:r>
              <a:rPr lang="en-US" dirty="0"/>
              <a:t>Large proportion assigned to a hotspot</a:t>
            </a:r>
            <a:endParaRPr dirty="0"/>
          </a:p>
          <a:p>
            <a:pPr marL="228600" lvl="0" indent="-228600" algn="l" rtl="0">
              <a:lnSpc>
                <a:spcPct val="90000"/>
              </a:lnSpc>
              <a:spcBef>
                <a:spcPts val="1000"/>
              </a:spcBef>
              <a:spcAft>
                <a:spcPts val="0"/>
              </a:spcAft>
              <a:buClr>
                <a:schemeClr val="dk1"/>
              </a:buClr>
              <a:buSzPts val="2800"/>
              <a:buChar char="•"/>
            </a:pPr>
            <a:r>
              <a:rPr lang="en-US" dirty="0"/>
              <a:t>To account for the above: </a:t>
            </a:r>
            <a:endParaRPr dirty="0"/>
          </a:p>
          <a:p>
            <a:pPr marL="685800" lvl="1" indent="-228600" algn="l" rtl="0">
              <a:lnSpc>
                <a:spcPct val="90000"/>
              </a:lnSpc>
              <a:spcBef>
                <a:spcPts val="500"/>
              </a:spcBef>
              <a:spcAft>
                <a:spcPts val="0"/>
              </a:spcAft>
              <a:buClr>
                <a:schemeClr val="dk1"/>
              </a:buClr>
              <a:buSzPts val="2400"/>
              <a:buChar char="•"/>
            </a:pPr>
            <a:r>
              <a:rPr lang="en-US" dirty="0"/>
              <a:t>Used a minimum grid size of </a:t>
            </a:r>
            <a:r>
              <a:rPr lang="en-US" b="1" dirty="0"/>
              <a:t>2.5km by 2.5km </a:t>
            </a:r>
            <a:r>
              <a:rPr lang="en-US" dirty="0"/>
              <a:t>to account for survey effort (</a:t>
            </a:r>
            <a:r>
              <a:rPr lang="en-US" i="1" dirty="0"/>
              <a:t>see </a:t>
            </a:r>
            <a:r>
              <a:rPr lang="en-US" dirty="0"/>
              <a:t>Johnston et al., 2019)</a:t>
            </a:r>
            <a:endParaRPr dirty="0"/>
          </a:p>
          <a:p>
            <a:pPr marL="228600" lvl="0" indent="-228600" algn="l" rtl="0">
              <a:lnSpc>
                <a:spcPct val="90000"/>
              </a:lnSpc>
              <a:spcBef>
                <a:spcPts val="1000"/>
              </a:spcBef>
              <a:spcAft>
                <a:spcPts val="0"/>
              </a:spcAft>
              <a:buClr>
                <a:schemeClr val="dk1"/>
              </a:buClr>
              <a:buSzPts val="2800"/>
              <a:buChar char="•"/>
            </a:pPr>
            <a:r>
              <a:rPr lang="en-US" dirty="0"/>
              <a:t>Other stipulations:</a:t>
            </a:r>
            <a:endParaRPr dirty="0"/>
          </a:p>
          <a:p>
            <a:pPr marL="685800" lvl="1" indent="-228600" algn="l" rtl="0">
              <a:lnSpc>
                <a:spcPct val="90000"/>
              </a:lnSpc>
              <a:spcBef>
                <a:spcPts val="500"/>
              </a:spcBef>
              <a:spcAft>
                <a:spcPts val="0"/>
              </a:spcAft>
              <a:buClr>
                <a:schemeClr val="dk1"/>
              </a:buClr>
              <a:buSzPts val="2400"/>
              <a:buChar char="•"/>
            </a:pPr>
            <a:r>
              <a:rPr lang="en-US" dirty="0"/>
              <a:t>Only complete checklists</a:t>
            </a:r>
            <a:endParaRPr dirty="0"/>
          </a:p>
          <a:p>
            <a:pPr marL="685800" lvl="1" indent="-228600" algn="l" rtl="0">
              <a:lnSpc>
                <a:spcPct val="90000"/>
              </a:lnSpc>
              <a:spcBef>
                <a:spcPts val="500"/>
              </a:spcBef>
              <a:spcAft>
                <a:spcPts val="0"/>
              </a:spcAft>
              <a:buClr>
                <a:schemeClr val="dk1"/>
              </a:buClr>
              <a:buSzPts val="2400"/>
              <a:buChar char="•"/>
            </a:pPr>
            <a:r>
              <a:rPr lang="en-US" dirty="0"/>
              <a:t>Traveling checklists (</a:t>
            </a:r>
            <a:r>
              <a:rPr lang="en-US" dirty="0" err="1"/>
              <a:t>dist</a:t>
            </a:r>
            <a:r>
              <a:rPr lang="en-US" dirty="0"/>
              <a:t> &lt;5 km, duration &lt;5 </a:t>
            </a:r>
            <a:r>
              <a:rPr lang="en-US" dirty="0" err="1"/>
              <a:t>hrs</a:t>
            </a:r>
            <a:r>
              <a:rPr lang="en-US" dirty="0"/>
              <a:t>, &lt;10 observers)</a:t>
            </a:r>
            <a:endParaRPr dirty="0"/>
          </a:p>
          <a:p>
            <a:pPr marL="685800" lvl="1" indent="-228600" algn="l" rtl="0">
              <a:lnSpc>
                <a:spcPct val="90000"/>
              </a:lnSpc>
              <a:spcBef>
                <a:spcPts val="500"/>
              </a:spcBef>
              <a:spcAft>
                <a:spcPts val="0"/>
              </a:spcAft>
              <a:buClr>
                <a:schemeClr val="dk1"/>
              </a:buClr>
              <a:buSzPts val="2400"/>
              <a:buChar char="•"/>
            </a:pPr>
            <a:r>
              <a:rPr lang="en-US" dirty="0"/>
              <a:t>Absence data (by zero-filling; </a:t>
            </a:r>
            <a:r>
              <a:rPr lang="en-US" dirty="0" err="1"/>
              <a:t>Strimas</a:t>
            </a:r>
            <a:r>
              <a:rPr lang="en-US" dirty="0"/>
              <a:t>-Mackey et al., 2018)</a:t>
            </a:r>
            <a:endParaRPr dirty="0"/>
          </a:p>
          <a:p>
            <a:pPr marL="685800" lvl="1" indent="-76200" algn="l" rtl="0">
              <a:lnSpc>
                <a:spcPct val="90000"/>
              </a:lnSpc>
              <a:spcBef>
                <a:spcPts val="500"/>
              </a:spcBef>
              <a:spcAft>
                <a:spcPts val="0"/>
              </a:spcAft>
              <a:buClr>
                <a:schemeClr val="dk1"/>
              </a:buClr>
              <a:buSzPts val="2400"/>
              <a:buNone/>
            </a:pPr>
            <a:endParaRPr dirty="0"/>
          </a:p>
          <a:p>
            <a:pPr marL="685800" lvl="1" indent="-76200" algn="l" rtl="0">
              <a:lnSpc>
                <a:spcPct val="90000"/>
              </a:lnSpc>
              <a:spcBef>
                <a:spcPts val="500"/>
              </a:spcBef>
              <a:spcAft>
                <a:spcPts val="0"/>
              </a:spcAft>
              <a:buClr>
                <a:schemeClr val="dk1"/>
              </a:buClr>
              <a:buSzPts val="2400"/>
              <a:buNone/>
            </a:pPr>
            <a:endParaRPr dirty="0"/>
          </a:p>
        </p:txBody>
      </p:sp>
      <p:sp>
        <p:nvSpPr>
          <p:cNvPr id="247" name="Google Shape;24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4B04-67A0-6B63-5BC7-74DC8E212D1E}"/>
              </a:ext>
            </a:extLst>
          </p:cNvPr>
          <p:cNvSpPr>
            <a:spLocks noGrp="1"/>
          </p:cNvSpPr>
          <p:nvPr>
            <p:ph type="title"/>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091589C7-0000-7824-79B4-A8E6EA817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78" y="0"/>
            <a:ext cx="6053488" cy="6860162"/>
          </a:xfrm>
          <a:prstGeom prst="rect">
            <a:avLst/>
          </a:prstGeom>
        </p:spPr>
      </p:pic>
      <p:sp>
        <p:nvSpPr>
          <p:cNvPr id="6" name="TextBox 5">
            <a:extLst>
              <a:ext uri="{FF2B5EF4-FFF2-40B4-BE49-F238E27FC236}">
                <a16:creationId xmlns:a16="http://schemas.microsoft.com/office/drawing/2014/main" id="{6517FCDE-9EB5-44E5-7D3F-BAA7677D9CA2}"/>
              </a:ext>
            </a:extLst>
          </p:cNvPr>
          <p:cNvSpPr txBox="1"/>
          <p:nvPr/>
        </p:nvSpPr>
        <p:spPr>
          <a:xfrm>
            <a:off x="7362334" y="2696066"/>
            <a:ext cx="3921551" cy="369332"/>
          </a:xfrm>
          <a:prstGeom prst="rect">
            <a:avLst/>
          </a:prstGeom>
          <a:noFill/>
        </p:spPr>
        <p:txBody>
          <a:bodyPr wrap="square" rtlCol="0">
            <a:spAutoFit/>
          </a:bodyPr>
          <a:lstStyle/>
          <a:p>
            <a:r>
              <a:rPr lang="en-US" dirty="0"/>
              <a:t>Examining environmental data</a:t>
            </a:r>
          </a:p>
        </p:txBody>
      </p:sp>
    </p:spTree>
    <p:extLst>
      <p:ext uri="{BB962C8B-B14F-4D97-AF65-F5344CB8AC3E}">
        <p14:creationId xmlns:p14="http://schemas.microsoft.com/office/powerpoint/2010/main" val="571528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C54A22-F200-C5D3-D553-34DB2DEFE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35" y="785764"/>
            <a:ext cx="10335704" cy="5742057"/>
          </a:xfrm>
          <a:prstGeom prst="rect">
            <a:avLst/>
          </a:prstGeom>
        </p:spPr>
      </p:pic>
      <p:sp>
        <p:nvSpPr>
          <p:cNvPr id="7" name="TextBox 6">
            <a:extLst>
              <a:ext uri="{FF2B5EF4-FFF2-40B4-BE49-F238E27FC236}">
                <a16:creationId xmlns:a16="http://schemas.microsoft.com/office/drawing/2014/main" id="{6AF3A287-0B9A-1C52-7150-7E81F37C4152}"/>
              </a:ext>
            </a:extLst>
          </p:cNvPr>
          <p:cNvSpPr txBox="1"/>
          <p:nvPr/>
        </p:nvSpPr>
        <p:spPr>
          <a:xfrm>
            <a:off x="3901519" y="213475"/>
            <a:ext cx="7154944" cy="430887"/>
          </a:xfrm>
          <a:prstGeom prst="rect">
            <a:avLst/>
          </a:prstGeom>
          <a:noFill/>
        </p:spPr>
        <p:txBody>
          <a:bodyPr wrap="square" rtlCol="0">
            <a:spAutoFit/>
          </a:bodyPr>
          <a:lstStyle/>
          <a:p>
            <a:r>
              <a:rPr lang="en-US" sz="2200" dirty="0"/>
              <a:t>Google Earth Engine + R</a:t>
            </a:r>
          </a:p>
        </p:txBody>
      </p:sp>
    </p:spTree>
    <p:extLst>
      <p:ext uri="{BB962C8B-B14F-4D97-AF65-F5344CB8AC3E}">
        <p14:creationId xmlns:p14="http://schemas.microsoft.com/office/powerpoint/2010/main" val="3129623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838200" y="365125"/>
            <a:ext cx="10515600" cy="78653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Avenir"/>
              <a:buNone/>
            </a:pPr>
            <a:r>
              <a:rPr lang="en-US" sz="3200" dirty="0"/>
              <a:t>Occupancy modeling</a:t>
            </a:r>
            <a:endParaRPr dirty="0"/>
          </a:p>
        </p:txBody>
      </p:sp>
      <p:sp>
        <p:nvSpPr>
          <p:cNvPr id="223" name="Google Shape;223;p24"/>
          <p:cNvSpPr txBox="1">
            <a:spLocks noGrp="1"/>
          </p:cNvSpPr>
          <p:nvPr>
            <p:ph type="body" idx="1"/>
          </p:nvPr>
        </p:nvSpPr>
        <p:spPr>
          <a:xfrm>
            <a:off x="195145" y="1064426"/>
            <a:ext cx="10515600" cy="4351338"/>
          </a:xfrm>
          <a:prstGeom prst="rect">
            <a:avLst/>
          </a:prstGeom>
          <a:noFill/>
          <a:ln>
            <a:noFill/>
          </a:ln>
        </p:spPr>
        <p:txBody>
          <a:bodyPr spcFirstLastPara="1" wrap="square" lIns="91425" tIns="45700" rIns="91425" bIns="45700" anchor="t" anchorCtr="0">
            <a:noAutofit/>
          </a:bodyPr>
          <a:lstStyle/>
          <a:p>
            <a:pPr marL="457200" lvl="1" indent="0" algn="l" rtl="0">
              <a:lnSpc>
                <a:spcPct val="90000"/>
              </a:lnSpc>
              <a:spcBef>
                <a:spcPts val="500"/>
              </a:spcBef>
              <a:spcAft>
                <a:spcPts val="0"/>
              </a:spcAft>
              <a:buClr>
                <a:schemeClr val="dk1"/>
              </a:buClr>
              <a:buSzPts val="2400"/>
              <a:buNone/>
            </a:pPr>
            <a:endParaRPr dirty="0"/>
          </a:p>
          <a:p>
            <a:pPr marL="685800" lvl="1" indent="-228600" algn="l" rtl="0">
              <a:lnSpc>
                <a:spcPct val="90000"/>
              </a:lnSpc>
              <a:spcBef>
                <a:spcPts val="500"/>
              </a:spcBef>
              <a:spcAft>
                <a:spcPts val="0"/>
              </a:spcAft>
              <a:buClr>
                <a:schemeClr val="dk1"/>
              </a:buClr>
              <a:buSzPts val="2400"/>
              <a:buChar char="•"/>
            </a:pPr>
            <a:r>
              <a:rPr lang="en-US" dirty="0"/>
              <a:t>Occurrence: ~140 species of birds chosen from eBird (2013-2020)</a:t>
            </a:r>
          </a:p>
          <a:p>
            <a:pPr marL="457200" lvl="1" indent="0" algn="l" rtl="0">
              <a:lnSpc>
                <a:spcPct val="90000"/>
              </a:lnSpc>
              <a:spcBef>
                <a:spcPts val="500"/>
              </a:spcBef>
              <a:spcAft>
                <a:spcPts val="0"/>
              </a:spcAft>
              <a:buClr>
                <a:schemeClr val="dk1"/>
              </a:buClr>
              <a:buSzPts val="2400"/>
              <a:buNone/>
            </a:pPr>
            <a:endParaRPr dirty="0"/>
          </a:p>
          <a:p>
            <a:pPr marL="685800" lvl="1" indent="-228600" algn="l" rtl="0">
              <a:lnSpc>
                <a:spcPct val="90000"/>
              </a:lnSpc>
              <a:spcBef>
                <a:spcPts val="500"/>
              </a:spcBef>
              <a:spcAft>
                <a:spcPts val="0"/>
              </a:spcAft>
              <a:buClr>
                <a:schemeClr val="dk1"/>
              </a:buClr>
              <a:buSzPts val="2400"/>
              <a:buChar char="•"/>
            </a:pPr>
            <a:r>
              <a:rPr lang="en-US" dirty="0"/>
              <a:t>Detection covariates: duration, </a:t>
            </a:r>
            <a:r>
              <a:rPr lang="en-US" dirty="0" err="1"/>
              <a:t>Jdate</a:t>
            </a:r>
            <a:r>
              <a:rPr lang="en-US" dirty="0"/>
              <a:t>, </a:t>
            </a:r>
            <a:r>
              <a:rPr lang="en-US" dirty="0" err="1"/>
              <a:t>nObs</a:t>
            </a:r>
            <a:r>
              <a:rPr lang="en-US" dirty="0"/>
              <a:t>, </a:t>
            </a:r>
            <a:r>
              <a:rPr lang="en-US" dirty="0" err="1"/>
              <a:t>dist</a:t>
            </a:r>
            <a:r>
              <a:rPr lang="en-US" dirty="0"/>
              <a:t>, </a:t>
            </a:r>
            <a:r>
              <a:rPr lang="en-US" b="1" dirty="0"/>
              <a:t>expertise</a:t>
            </a:r>
            <a:r>
              <a:rPr lang="en-US" dirty="0"/>
              <a:t>, protocol, </a:t>
            </a:r>
            <a:r>
              <a:rPr lang="en-US" dirty="0" err="1"/>
              <a:t>startTime</a:t>
            </a:r>
            <a:endParaRPr dirty="0"/>
          </a:p>
          <a:p>
            <a:pPr marL="685800" lvl="1" indent="-228600" algn="l" rtl="0">
              <a:lnSpc>
                <a:spcPct val="90000"/>
              </a:lnSpc>
              <a:spcBef>
                <a:spcPts val="500"/>
              </a:spcBef>
              <a:spcAft>
                <a:spcPts val="0"/>
              </a:spcAft>
              <a:buClr>
                <a:schemeClr val="dk1"/>
              </a:buClr>
              <a:buSzPts val="2400"/>
              <a:buChar char="•"/>
            </a:pPr>
            <a:endParaRPr lang="en-US" dirty="0"/>
          </a:p>
          <a:p>
            <a:pPr marL="685800" lvl="1" indent="-228600" algn="l" rtl="0">
              <a:lnSpc>
                <a:spcPct val="90000"/>
              </a:lnSpc>
              <a:spcBef>
                <a:spcPts val="500"/>
              </a:spcBef>
              <a:spcAft>
                <a:spcPts val="0"/>
              </a:spcAft>
              <a:buClr>
                <a:schemeClr val="dk1"/>
              </a:buClr>
              <a:buSzPts val="2400"/>
              <a:buChar char="•"/>
            </a:pPr>
            <a:r>
              <a:rPr lang="en-US" dirty="0"/>
              <a:t>Site-level covariates^: </a:t>
            </a:r>
            <a:r>
              <a:rPr lang="en-US" dirty="0" err="1"/>
              <a:t>landCover</a:t>
            </a:r>
            <a:r>
              <a:rPr lang="en-US" dirty="0"/>
              <a:t> (6) and climate (2) </a:t>
            </a:r>
          </a:p>
          <a:p>
            <a:pPr marL="457200" lvl="1" indent="0" algn="l" rtl="0">
              <a:lnSpc>
                <a:spcPct val="90000"/>
              </a:lnSpc>
              <a:spcBef>
                <a:spcPts val="500"/>
              </a:spcBef>
              <a:spcAft>
                <a:spcPts val="0"/>
              </a:spcAft>
              <a:buClr>
                <a:schemeClr val="dk1"/>
              </a:buClr>
              <a:buSzPts val="2400"/>
              <a:buNone/>
            </a:pPr>
            <a:endParaRPr lang="en-US" dirty="0"/>
          </a:p>
          <a:p>
            <a:pPr marL="685800" lvl="1" indent="-228600" algn="l" rtl="0">
              <a:lnSpc>
                <a:spcPct val="90000"/>
              </a:lnSpc>
              <a:spcBef>
                <a:spcPts val="500"/>
              </a:spcBef>
              <a:spcAft>
                <a:spcPts val="0"/>
              </a:spcAft>
              <a:buClr>
                <a:schemeClr val="dk1"/>
              </a:buClr>
              <a:buSzPts val="2400"/>
              <a:buChar char="•"/>
            </a:pPr>
            <a:r>
              <a:rPr lang="en-US" dirty="0"/>
              <a:t>Multi-model information-theoretic approach</a:t>
            </a:r>
            <a:endParaRPr dirty="0"/>
          </a:p>
          <a:p>
            <a:pPr marL="457200" lvl="1" indent="0" algn="l" rtl="0">
              <a:lnSpc>
                <a:spcPct val="90000"/>
              </a:lnSpc>
              <a:spcBef>
                <a:spcPts val="500"/>
              </a:spcBef>
              <a:spcAft>
                <a:spcPts val="0"/>
              </a:spcAft>
              <a:buClr>
                <a:schemeClr val="dk1"/>
              </a:buClr>
              <a:buSzPts val="2400"/>
              <a:buNone/>
            </a:pPr>
            <a:endParaRPr dirty="0"/>
          </a:p>
          <a:p>
            <a:pPr marL="228600" lvl="0" indent="-76200" algn="l" rtl="0">
              <a:lnSpc>
                <a:spcPct val="90000"/>
              </a:lnSpc>
              <a:spcBef>
                <a:spcPts val="1000"/>
              </a:spcBef>
              <a:spcAft>
                <a:spcPts val="0"/>
              </a:spcAft>
              <a:buClr>
                <a:schemeClr val="dk1"/>
              </a:buClr>
              <a:buSzPts val="2400"/>
              <a:buNone/>
            </a:pPr>
            <a:endParaRPr sz="2400" dirty="0"/>
          </a:p>
        </p:txBody>
      </p:sp>
      <p:sp>
        <p:nvSpPr>
          <p:cNvPr id="224" name="Google Shape;224;p24"/>
          <p:cNvSpPr txBox="1"/>
          <p:nvPr/>
        </p:nvSpPr>
        <p:spPr>
          <a:xfrm>
            <a:off x="195145" y="5913889"/>
            <a:ext cx="972151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mj-lt"/>
                <a:ea typeface="Avenir"/>
                <a:cs typeface="Avenir"/>
                <a:sym typeface="Avenir"/>
              </a:rPr>
              <a:t>^Total number of covariates, after accounting for multicollinearity (</a:t>
            </a:r>
            <a:r>
              <a:rPr lang="en-US" sz="1800" dirty="0" err="1">
                <a:solidFill>
                  <a:schemeClr val="dk1"/>
                </a:solidFill>
                <a:latin typeface="+mj-lt"/>
                <a:ea typeface="Avenir"/>
                <a:cs typeface="Avenir"/>
                <a:sym typeface="Avenir"/>
              </a:rPr>
              <a:t>Dormann</a:t>
            </a:r>
            <a:r>
              <a:rPr lang="en-US" sz="1800" dirty="0">
                <a:solidFill>
                  <a:schemeClr val="dk1"/>
                </a:solidFill>
                <a:latin typeface="+mj-lt"/>
                <a:ea typeface="Avenir"/>
                <a:cs typeface="Avenir"/>
                <a:sym typeface="Avenir"/>
              </a:rPr>
              <a:t> et al., 2013)</a:t>
            </a:r>
            <a:endParaRPr dirty="0">
              <a:latin typeface="+mj-lt"/>
            </a:endParaRPr>
          </a:p>
        </p:txBody>
      </p:sp>
      <p:sp>
        <p:nvSpPr>
          <p:cNvPr id="225" name="Google Shape;225;p24"/>
          <p:cNvSpPr txBox="1"/>
          <p:nvPr/>
        </p:nvSpPr>
        <p:spPr>
          <a:xfrm>
            <a:off x="195145" y="6324782"/>
            <a:ext cx="12192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mj-lt"/>
                <a:ea typeface="Avenir"/>
                <a:cs typeface="Avenir"/>
                <a:sym typeface="Avenir"/>
              </a:rPr>
              <a:t>Johnston et al., 2017; Keeling et al., 2015; </a:t>
            </a:r>
            <a:r>
              <a:rPr lang="en-US" sz="1800" dirty="0" err="1">
                <a:solidFill>
                  <a:schemeClr val="dk1"/>
                </a:solidFill>
                <a:latin typeface="+mj-lt"/>
                <a:ea typeface="Avenir"/>
                <a:cs typeface="Avenir"/>
                <a:sym typeface="Avenir"/>
              </a:rPr>
              <a:t>MacKenzie</a:t>
            </a:r>
            <a:r>
              <a:rPr lang="en-US" sz="1800" dirty="0">
                <a:solidFill>
                  <a:schemeClr val="dk1"/>
                </a:solidFill>
                <a:latin typeface="+mj-lt"/>
                <a:ea typeface="Avenir"/>
                <a:cs typeface="Avenir"/>
                <a:sym typeface="Avenir"/>
              </a:rPr>
              <a:t> et al., 2017; Burnham and Anderson 2002</a:t>
            </a:r>
            <a:endParaRPr dirty="0">
              <a:latin typeface="+mj-lt"/>
            </a:endParaRPr>
          </a:p>
        </p:txBody>
      </p:sp>
      <p:pic>
        <p:nvPicPr>
          <p:cNvPr id="226" name="Google Shape;226;p24" descr="Image result for ebird logo"/>
          <p:cNvPicPr preferRelativeResize="0"/>
          <p:nvPr/>
        </p:nvPicPr>
        <p:blipFill rotWithShape="1">
          <a:blip r:embed="rId3">
            <a:alphaModFix/>
          </a:blip>
          <a:srcRect/>
          <a:stretch/>
        </p:blipFill>
        <p:spPr>
          <a:xfrm>
            <a:off x="10452589" y="222018"/>
            <a:ext cx="1518069" cy="1072745"/>
          </a:xfrm>
          <a:prstGeom prst="rect">
            <a:avLst/>
          </a:prstGeom>
          <a:noFill/>
          <a:ln>
            <a:noFill/>
          </a:ln>
        </p:spPr>
      </p:pic>
      <p:pic>
        <p:nvPicPr>
          <p:cNvPr id="227" name="Google Shape;227;p24" descr="https://lh5.googleusercontent.com/ainYhCgMhkbPLFj_c_rgpv6lz8T3Jlr_ZXg1uWD5lKKHH6v_k0d6g0FmdN2kh1C6alsiEEwnhhI5grMv4kBeLXyPMNBfu8Zd34JVtsiGzDLI0yI_VwXFbCNHZMOgD8LuvDCPwFqTkxPL56F4tg"/>
          <p:cNvPicPr preferRelativeResize="0"/>
          <p:nvPr/>
        </p:nvPicPr>
        <p:blipFill rotWithShape="1">
          <a:blip r:embed="rId4">
            <a:alphaModFix/>
          </a:blip>
          <a:srcRect l="71338" t="5127" r="7346" b="56366"/>
          <a:stretch/>
        </p:blipFill>
        <p:spPr>
          <a:xfrm>
            <a:off x="10853405" y="1663714"/>
            <a:ext cx="1028778" cy="1655326"/>
          </a:xfrm>
          <a:prstGeom prst="rect">
            <a:avLst/>
          </a:prstGeom>
          <a:noFill/>
          <a:ln>
            <a:noFill/>
          </a:ln>
        </p:spPr>
      </p:pic>
      <p:sp>
        <p:nvSpPr>
          <p:cNvPr id="228" name="Google Shape;228;p24"/>
          <p:cNvSpPr txBox="1"/>
          <p:nvPr/>
        </p:nvSpPr>
        <p:spPr>
          <a:xfrm>
            <a:off x="10452589" y="5200213"/>
            <a:ext cx="1898247" cy="258532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mj-lt"/>
                <a:ea typeface="Avenir"/>
                <a:cs typeface="Avenir"/>
                <a:sym typeface="Avenir"/>
              </a:rPr>
              <a:t>Data sources:</a:t>
            </a:r>
            <a:endParaRPr dirty="0">
              <a:latin typeface="+mj-lt"/>
            </a:endParaRPr>
          </a:p>
          <a:p>
            <a:pPr marL="0" marR="0" lvl="0" indent="0" algn="l" rtl="0">
              <a:spcBef>
                <a:spcPts val="0"/>
              </a:spcBef>
              <a:spcAft>
                <a:spcPts val="0"/>
              </a:spcAft>
              <a:buNone/>
            </a:pPr>
            <a:endParaRPr sz="1800" dirty="0">
              <a:solidFill>
                <a:schemeClr val="dk1"/>
              </a:solidFill>
              <a:latin typeface="+mj-lt"/>
              <a:ea typeface="Avenir"/>
              <a:cs typeface="Avenir"/>
              <a:sym typeface="Avenir"/>
            </a:endParaRPr>
          </a:p>
          <a:p>
            <a:pPr marL="0" marR="0" lvl="0" indent="0" algn="l" rtl="0">
              <a:spcBef>
                <a:spcPts val="0"/>
              </a:spcBef>
              <a:spcAft>
                <a:spcPts val="0"/>
              </a:spcAft>
              <a:buNone/>
            </a:pPr>
            <a:r>
              <a:rPr lang="en-US" sz="1800" dirty="0">
                <a:solidFill>
                  <a:schemeClr val="dk1"/>
                </a:solidFill>
                <a:latin typeface="+mj-lt"/>
                <a:ea typeface="Avenir"/>
                <a:cs typeface="Avenir"/>
                <a:sym typeface="Avenir"/>
              </a:rPr>
              <a:t>CHELSA (1km)</a:t>
            </a:r>
            <a:endParaRPr dirty="0">
              <a:latin typeface="+mj-lt"/>
            </a:endParaRPr>
          </a:p>
          <a:p>
            <a:pPr marL="0" marR="0" lvl="0" indent="0" algn="l" rtl="0">
              <a:spcBef>
                <a:spcPts val="0"/>
              </a:spcBef>
              <a:spcAft>
                <a:spcPts val="0"/>
              </a:spcAft>
              <a:buNone/>
            </a:pPr>
            <a:r>
              <a:rPr lang="en-US" sz="1800" dirty="0">
                <a:solidFill>
                  <a:schemeClr val="dk1"/>
                </a:solidFill>
                <a:latin typeface="+mj-lt"/>
                <a:ea typeface="Avenir"/>
                <a:cs typeface="Avenir"/>
                <a:sym typeface="Avenir"/>
              </a:rPr>
              <a:t>Sentinel (10m)</a:t>
            </a:r>
            <a:endParaRPr dirty="0">
              <a:latin typeface="+mj-lt"/>
            </a:endParaRPr>
          </a:p>
          <a:p>
            <a:pPr marL="0" marR="0" lvl="0" indent="0" algn="l" rtl="0">
              <a:spcBef>
                <a:spcPts val="0"/>
              </a:spcBef>
              <a:spcAft>
                <a:spcPts val="0"/>
              </a:spcAft>
              <a:buNone/>
            </a:pPr>
            <a:r>
              <a:rPr lang="en-US" sz="1800" dirty="0">
                <a:solidFill>
                  <a:schemeClr val="dk1"/>
                </a:solidFill>
                <a:latin typeface="+mj-lt"/>
                <a:ea typeface="Avenir"/>
                <a:cs typeface="Avenir"/>
                <a:sym typeface="Avenir"/>
              </a:rPr>
              <a:t>SRTM (30m)</a:t>
            </a:r>
            <a:endParaRPr dirty="0">
              <a:latin typeface="+mj-lt"/>
            </a:endParaRPr>
          </a:p>
          <a:p>
            <a:pPr marL="0" marR="0" lvl="0" indent="0" algn="l" rtl="0">
              <a:spcBef>
                <a:spcPts val="0"/>
              </a:spcBef>
              <a:spcAft>
                <a:spcPts val="0"/>
              </a:spcAft>
              <a:buNone/>
            </a:pPr>
            <a:endParaRPr sz="1800" dirty="0">
              <a:solidFill>
                <a:schemeClr val="dk1"/>
              </a:solidFill>
              <a:latin typeface="+mj-lt"/>
              <a:ea typeface="Avenir"/>
              <a:cs typeface="Avenir"/>
              <a:sym typeface="Avenir"/>
            </a:endParaRPr>
          </a:p>
          <a:p>
            <a:pPr marL="0" marR="0" lvl="0" indent="0" algn="l" rtl="0">
              <a:spcBef>
                <a:spcPts val="0"/>
              </a:spcBef>
              <a:spcAft>
                <a:spcPts val="0"/>
              </a:spcAft>
              <a:buNone/>
            </a:pPr>
            <a:endParaRPr sz="1800" dirty="0">
              <a:solidFill>
                <a:schemeClr val="dk1"/>
              </a:solidFill>
              <a:latin typeface="+mj-lt"/>
              <a:ea typeface="Avenir"/>
              <a:cs typeface="Avenir"/>
              <a:sym typeface="Avenir"/>
            </a:endParaRPr>
          </a:p>
          <a:p>
            <a:pPr marL="0" marR="0" lvl="0" indent="0" algn="l" rtl="0">
              <a:spcBef>
                <a:spcPts val="0"/>
              </a:spcBef>
              <a:spcAft>
                <a:spcPts val="0"/>
              </a:spcAft>
              <a:buNone/>
            </a:pPr>
            <a:endParaRPr sz="1800" dirty="0">
              <a:solidFill>
                <a:schemeClr val="dk1"/>
              </a:solidFill>
              <a:latin typeface="+mj-lt"/>
              <a:ea typeface="Avenir"/>
              <a:cs typeface="Avenir"/>
              <a:sym typeface="Avenir"/>
            </a:endParaRPr>
          </a:p>
          <a:p>
            <a:pPr marL="0" marR="0" lvl="0" indent="0" algn="l" rtl="0">
              <a:spcBef>
                <a:spcPts val="0"/>
              </a:spcBef>
              <a:spcAft>
                <a:spcPts val="0"/>
              </a:spcAft>
              <a:buNone/>
            </a:pPr>
            <a:endParaRPr sz="1800" dirty="0">
              <a:solidFill>
                <a:schemeClr val="dk1"/>
              </a:solidFill>
              <a:latin typeface="+mj-lt"/>
              <a:ea typeface="Avenir"/>
              <a:cs typeface="Avenir"/>
              <a:sym typeface="Avenir"/>
            </a:endParaRPr>
          </a:p>
        </p:txBody>
      </p:sp>
      <p:sp>
        <p:nvSpPr>
          <p:cNvPr id="229" name="Google Shape;22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53864-B751-AB7A-F8D1-984CEDC3F432}"/>
              </a:ext>
            </a:extLst>
          </p:cNvPr>
          <p:cNvSpPr>
            <a:spLocks noGrp="1"/>
          </p:cNvSpPr>
          <p:nvPr>
            <p:ph type="title"/>
          </p:nvPr>
        </p:nvSpPr>
        <p:spPr>
          <a:xfrm>
            <a:off x="206604" y="244884"/>
            <a:ext cx="10515600" cy="436153"/>
          </a:xfrm>
        </p:spPr>
        <p:txBody>
          <a:bodyPr>
            <a:noAutofit/>
          </a:bodyPr>
          <a:lstStyle/>
          <a:p>
            <a:r>
              <a:rPr lang="en-US" sz="3200" dirty="0"/>
              <a:t>Species-specific associations</a:t>
            </a:r>
          </a:p>
        </p:txBody>
      </p:sp>
      <p:pic>
        <p:nvPicPr>
          <p:cNvPr id="7" name="Picture 6" descr="Chart, bar chart&#10;&#10;Description automatically generated">
            <a:extLst>
              <a:ext uri="{FF2B5EF4-FFF2-40B4-BE49-F238E27FC236}">
                <a16:creationId xmlns:a16="http://schemas.microsoft.com/office/drawing/2014/main" id="{2D866D47-D948-3A6D-4D12-05E052102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212" y="1"/>
            <a:ext cx="5715806" cy="6858000"/>
          </a:xfrm>
          <a:prstGeom prst="rect">
            <a:avLst/>
          </a:prstGeom>
        </p:spPr>
      </p:pic>
      <p:sp>
        <p:nvSpPr>
          <p:cNvPr id="8" name="TextBox 7">
            <a:extLst>
              <a:ext uri="{FF2B5EF4-FFF2-40B4-BE49-F238E27FC236}">
                <a16:creationId xmlns:a16="http://schemas.microsoft.com/office/drawing/2014/main" id="{73A7E23C-0B3B-0363-82AD-DEC579E31210}"/>
              </a:ext>
            </a:extLst>
          </p:cNvPr>
          <p:cNvSpPr txBox="1"/>
          <p:nvPr/>
        </p:nvSpPr>
        <p:spPr>
          <a:xfrm>
            <a:off x="669303" y="1527142"/>
            <a:ext cx="5134486" cy="3693319"/>
          </a:xfrm>
          <a:prstGeom prst="rect">
            <a:avLst/>
          </a:prstGeom>
          <a:noFill/>
        </p:spPr>
        <p:txBody>
          <a:bodyPr wrap="square" rtlCol="0">
            <a:spAutoFit/>
          </a:bodyPr>
          <a:lstStyle/>
          <a:p>
            <a:r>
              <a:rPr lang="en-US" b="1" dirty="0"/>
              <a:t>Forest specialists</a:t>
            </a:r>
            <a:r>
              <a:rPr lang="en-US" dirty="0"/>
              <a:t> are negatively associated with temperature seasonality</a:t>
            </a:r>
          </a:p>
          <a:p>
            <a:endParaRPr lang="en-US" b="1" dirty="0"/>
          </a:p>
          <a:p>
            <a:endParaRPr lang="en-US" b="1" dirty="0"/>
          </a:p>
          <a:p>
            <a:r>
              <a:rPr lang="en-US" b="1" dirty="0"/>
              <a:t>Generalist species</a:t>
            </a:r>
            <a:r>
              <a:rPr lang="en-US" dirty="0"/>
              <a:t> are showing a positive association with temperature seasonality</a:t>
            </a:r>
          </a:p>
          <a:p>
            <a:endParaRPr lang="en-US" b="1" dirty="0"/>
          </a:p>
          <a:p>
            <a:endParaRPr lang="en-US" b="1" dirty="0"/>
          </a:p>
          <a:p>
            <a:r>
              <a:rPr lang="en-US" b="1" dirty="0"/>
              <a:t>Human-modified land cover types</a:t>
            </a:r>
            <a:r>
              <a:rPr lang="en-US" dirty="0"/>
              <a:t> are positively associated with the occupancy of </a:t>
            </a:r>
            <a:r>
              <a:rPr lang="en-US" b="1" dirty="0"/>
              <a:t>generalist birds</a:t>
            </a:r>
          </a:p>
          <a:p>
            <a:endParaRPr lang="en-US" b="1" dirty="0"/>
          </a:p>
          <a:p>
            <a:endParaRPr lang="en-US" b="1" dirty="0"/>
          </a:p>
        </p:txBody>
      </p:sp>
    </p:spTree>
    <p:extLst>
      <p:ext uri="{BB962C8B-B14F-4D97-AF65-F5344CB8AC3E}">
        <p14:creationId xmlns:p14="http://schemas.microsoft.com/office/powerpoint/2010/main" val="4160129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F59C-8D15-6E3D-2CA9-964D5E53801D}"/>
              </a:ext>
            </a:extLst>
          </p:cNvPr>
          <p:cNvSpPr>
            <a:spLocks noGrp="1"/>
          </p:cNvSpPr>
          <p:nvPr>
            <p:ph type="title"/>
          </p:nvPr>
        </p:nvSpPr>
        <p:spPr/>
        <p:txBody>
          <a:bodyPr/>
          <a:lstStyle/>
          <a:p>
            <a:endParaRPr lang="en-US"/>
          </a:p>
        </p:txBody>
      </p:sp>
      <p:pic>
        <p:nvPicPr>
          <p:cNvPr id="5" name="Picture 4" descr="Histogram&#10;&#10;Description automatically generated">
            <a:extLst>
              <a:ext uri="{FF2B5EF4-FFF2-40B4-BE49-F238E27FC236}">
                <a16:creationId xmlns:a16="http://schemas.microsoft.com/office/drawing/2014/main" id="{137196E3-E417-604E-A1AA-98DF178F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584" y="0"/>
            <a:ext cx="6234546" cy="6858000"/>
          </a:xfrm>
          <a:prstGeom prst="rect">
            <a:avLst/>
          </a:prstGeom>
        </p:spPr>
      </p:pic>
    </p:spTree>
    <p:extLst>
      <p:ext uri="{BB962C8B-B14F-4D97-AF65-F5344CB8AC3E}">
        <p14:creationId xmlns:p14="http://schemas.microsoft.com/office/powerpoint/2010/main" val="3912014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ap&#10;&#10;Description automatically generated">
            <a:extLst>
              <a:ext uri="{FF2B5EF4-FFF2-40B4-BE49-F238E27FC236}">
                <a16:creationId xmlns:a16="http://schemas.microsoft.com/office/drawing/2014/main" id="{CE0A9BBA-26C6-A4A1-253D-CD69648AA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216" y="-630810"/>
            <a:ext cx="8116478" cy="8116478"/>
          </a:xfrm>
          <a:prstGeom prst="rect">
            <a:avLst/>
          </a:prstGeom>
        </p:spPr>
      </p:pic>
    </p:spTree>
    <p:extLst>
      <p:ext uri="{BB962C8B-B14F-4D97-AF65-F5344CB8AC3E}">
        <p14:creationId xmlns:p14="http://schemas.microsoft.com/office/powerpoint/2010/main" val="3969084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852FE-827D-F711-EF1E-24DF9639611C}"/>
              </a:ext>
            </a:extLst>
          </p:cNvPr>
          <p:cNvSpPr>
            <a:spLocks noGrp="1"/>
          </p:cNvSpPr>
          <p:nvPr>
            <p:ph type="title"/>
          </p:nvPr>
        </p:nvSpPr>
        <p:spPr/>
        <p:txBody>
          <a:bodyPr>
            <a:normAutofit/>
          </a:bodyPr>
          <a:lstStyle/>
          <a:p>
            <a:r>
              <a:rPr lang="en-US" sz="3200" dirty="0"/>
              <a:t>Themes of research</a:t>
            </a:r>
          </a:p>
        </p:txBody>
      </p:sp>
      <p:pic>
        <p:nvPicPr>
          <p:cNvPr id="4" name="Google Shape;458;p23" descr="Text, logo&#10;&#10;Description automatically generated">
            <a:extLst>
              <a:ext uri="{FF2B5EF4-FFF2-40B4-BE49-F238E27FC236}">
                <a16:creationId xmlns:a16="http://schemas.microsoft.com/office/drawing/2014/main" id="{1DE282E2-B49F-C4E0-1385-384B46F6F3F1}"/>
              </a:ext>
            </a:extLst>
          </p:cNvPr>
          <p:cNvPicPr preferRelativeResize="0"/>
          <p:nvPr/>
        </p:nvPicPr>
        <p:blipFill rotWithShape="1">
          <a:blip r:embed="rId2">
            <a:alphaModFix/>
          </a:blip>
          <a:srcRect/>
          <a:stretch/>
        </p:blipFill>
        <p:spPr>
          <a:xfrm>
            <a:off x="7660416" y="365125"/>
            <a:ext cx="3531316" cy="3257111"/>
          </a:xfrm>
          <a:prstGeom prst="rect">
            <a:avLst/>
          </a:prstGeom>
          <a:noFill/>
          <a:ln>
            <a:noFill/>
          </a:ln>
        </p:spPr>
      </p:pic>
      <p:pic>
        <p:nvPicPr>
          <p:cNvPr id="5" name="Picture 4" descr="Diagram, engineering drawing&#10;&#10;Description automatically generated">
            <a:extLst>
              <a:ext uri="{FF2B5EF4-FFF2-40B4-BE49-F238E27FC236}">
                <a16:creationId xmlns:a16="http://schemas.microsoft.com/office/drawing/2014/main" id="{0736B0F4-4D7C-106A-A052-7E5E30255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23" y="2182761"/>
            <a:ext cx="6062936" cy="3746091"/>
          </a:xfrm>
          <a:prstGeom prst="rect">
            <a:avLst/>
          </a:prstGeom>
        </p:spPr>
      </p:pic>
      <p:pic>
        <p:nvPicPr>
          <p:cNvPr id="6" name="Google Shape;156;p19" descr="Image result for ebird logo">
            <a:extLst>
              <a:ext uri="{FF2B5EF4-FFF2-40B4-BE49-F238E27FC236}">
                <a16:creationId xmlns:a16="http://schemas.microsoft.com/office/drawing/2014/main" id="{4C999C5C-7FAE-4EE9-F67C-7FBA8E2DDF95}"/>
              </a:ext>
            </a:extLst>
          </p:cNvPr>
          <p:cNvPicPr preferRelativeResize="0"/>
          <p:nvPr/>
        </p:nvPicPr>
        <p:blipFill rotWithShape="1">
          <a:blip r:embed="rId4">
            <a:alphaModFix/>
          </a:blip>
          <a:srcRect/>
          <a:stretch/>
        </p:blipFill>
        <p:spPr>
          <a:xfrm>
            <a:off x="8438303" y="4324732"/>
            <a:ext cx="1621581" cy="1156637"/>
          </a:xfrm>
          <a:prstGeom prst="rect">
            <a:avLst/>
          </a:prstGeom>
          <a:noFill/>
          <a:ln>
            <a:noFill/>
          </a:ln>
        </p:spPr>
      </p:pic>
    </p:spTree>
    <p:extLst>
      <p:ext uri="{BB962C8B-B14F-4D97-AF65-F5344CB8AC3E}">
        <p14:creationId xmlns:p14="http://schemas.microsoft.com/office/powerpoint/2010/main" val="107416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413958-0A29-9A18-AE6E-0BCBF6A3DD6E}"/>
              </a:ext>
            </a:extLst>
          </p:cNvPr>
          <p:cNvPicPr>
            <a:picLocks noChangeAspect="1"/>
          </p:cNvPicPr>
          <p:nvPr/>
        </p:nvPicPr>
        <p:blipFill>
          <a:blip r:embed="rId2"/>
          <a:stretch>
            <a:fillRect/>
          </a:stretch>
        </p:blipFill>
        <p:spPr>
          <a:xfrm>
            <a:off x="187383" y="941916"/>
            <a:ext cx="4275786" cy="5615189"/>
          </a:xfrm>
          <a:prstGeom prst="rect">
            <a:avLst/>
          </a:prstGeom>
        </p:spPr>
      </p:pic>
      <p:pic>
        <p:nvPicPr>
          <p:cNvPr id="11" name="Picture 10">
            <a:extLst>
              <a:ext uri="{FF2B5EF4-FFF2-40B4-BE49-F238E27FC236}">
                <a16:creationId xmlns:a16="http://schemas.microsoft.com/office/drawing/2014/main" id="{CCA7BBDB-A259-9606-766D-463BF69CC56D}"/>
              </a:ext>
            </a:extLst>
          </p:cNvPr>
          <p:cNvPicPr>
            <a:picLocks noChangeAspect="1"/>
          </p:cNvPicPr>
          <p:nvPr/>
        </p:nvPicPr>
        <p:blipFill rotWithShape="1">
          <a:blip r:embed="rId3"/>
          <a:srcRect t="35921" r="71" b="28159"/>
          <a:stretch/>
        </p:blipFill>
        <p:spPr>
          <a:xfrm>
            <a:off x="4463169" y="2499145"/>
            <a:ext cx="7664141" cy="1533855"/>
          </a:xfrm>
          <a:prstGeom prst="rect">
            <a:avLst/>
          </a:prstGeom>
        </p:spPr>
      </p:pic>
    </p:spTree>
    <p:extLst>
      <p:ext uri="{BB962C8B-B14F-4D97-AF65-F5344CB8AC3E}">
        <p14:creationId xmlns:p14="http://schemas.microsoft.com/office/powerpoint/2010/main" val="4182715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275F-8CD3-5BA9-19BA-49B48BABA418}"/>
              </a:ext>
            </a:extLst>
          </p:cNvPr>
          <p:cNvSpPr>
            <a:spLocks noGrp="1"/>
          </p:cNvSpPr>
          <p:nvPr>
            <p:ph type="title"/>
          </p:nvPr>
        </p:nvSpPr>
        <p:spPr>
          <a:xfrm>
            <a:off x="838200" y="365125"/>
            <a:ext cx="10515600" cy="615263"/>
          </a:xfrm>
        </p:spPr>
        <p:txBody>
          <a:bodyPr>
            <a:normAutofit/>
          </a:bodyPr>
          <a:lstStyle/>
          <a:p>
            <a:r>
              <a:rPr lang="en-US" sz="3200" dirty="0"/>
              <a:t>Summary</a:t>
            </a:r>
          </a:p>
        </p:txBody>
      </p:sp>
      <p:sp>
        <p:nvSpPr>
          <p:cNvPr id="3" name="Content Placeholder 2">
            <a:extLst>
              <a:ext uri="{FF2B5EF4-FFF2-40B4-BE49-F238E27FC236}">
                <a16:creationId xmlns:a16="http://schemas.microsoft.com/office/drawing/2014/main" id="{2C7064C2-9FCA-66E3-CF91-3B1365DB88E4}"/>
              </a:ext>
            </a:extLst>
          </p:cNvPr>
          <p:cNvSpPr>
            <a:spLocks noGrp="1"/>
          </p:cNvSpPr>
          <p:nvPr>
            <p:ph idx="1"/>
          </p:nvPr>
        </p:nvSpPr>
        <p:spPr>
          <a:xfrm>
            <a:off x="641023" y="1457979"/>
            <a:ext cx="10712777" cy="5034895"/>
          </a:xfrm>
        </p:spPr>
        <p:txBody>
          <a:bodyPr>
            <a:normAutofit/>
          </a:bodyPr>
          <a:lstStyle/>
          <a:p>
            <a:r>
              <a:rPr lang="en-US" sz="2400" dirty="0"/>
              <a:t>Tropical montane birds are negatively associated with </a:t>
            </a:r>
            <a:r>
              <a:rPr lang="en-US" sz="2400" b="1" dirty="0"/>
              <a:t>temperature seasonality</a:t>
            </a:r>
          </a:p>
          <a:p>
            <a:endParaRPr lang="en-US" sz="2400" dirty="0"/>
          </a:p>
          <a:p>
            <a:r>
              <a:rPr lang="en-US" sz="2400" b="1" dirty="0"/>
              <a:t>Naturally occurring land cover types</a:t>
            </a:r>
            <a:r>
              <a:rPr lang="en-US" sz="2400" dirty="0"/>
              <a:t> are critical to sustaining avifauna</a:t>
            </a:r>
          </a:p>
          <a:p>
            <a:endParaRPr lang="en-US" sz="2400" dirty="0"/>
          </a:p>
          <a:p>
            <a:r>
              <a:rPr lang="en-US" sz="2400" i="1" dirty="0"/>
              <a:t>Robustly filtered </a:t>
            </a:r>
            <a:r>
              <a:rPr lang="en-US" sz="2400" b="1" dirty="0"/>
              <a:t>citizen science </a:t>
            </a:r>
            <a:r>
              <a:rPr lang="en-US" sz="2400" dirty="0"/>
              <a:t>data can be used to obtain a nuanced understanding of bird distributions</a:t>
            </a:r>
          </a:p>
          <a:p>
            <a:pPr marL="0" indent="0">
              <a:buNone/>
            </a:pPr>
            <a:endParaRPr lang="en-US" sz="2400" b="1" dirty="0"/>
          </a:p>
          <a:p>
            <a:r>
              <a:rPr lang="en-US" sz="2400" b="1" dirty="0"/>
              <a:t>Reproducibility </a:t>
            </a:r>
          </a:p>
          <a:p>
            <a:endParaRPr lang="en-US" sz="2400" dirty="0"/>
          </a:p>
          <a:p>
            <a:endParaRPr lang="en-US" sz="2400" dirty="0"/>
          </a:p>
        </p:txBody>
      </p:sp>
      <p:pic>
        <p:nvPicPr>
          <p:cNvPr id="4" name="Picture 6" descr="All you need to know before starting with GitHub! | by Joos Korstanje |  Towards Data Science">
            <a:extLst>
              <a:ext uri="{FF2B5EF4-FFF2-40B4-BE49-F238E27FC236}">
                <a16:creationId xmlns:a16="http://schemas.microsoft.com/office/drawing/2014/main" id="{0DB04ABE-AAE5-BC75-33A7-79F8DC375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235" y="4292087"/>
            <a:ext cx="2845533" cy="160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1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B3788-EA9E-B213-3F4D-5299097EFE3B}"/>
              </a:ext>
            </a:extLst>
          </p:cNvPr>
          <p:cNvSpPr>
            <a:spLocks noGrp="1"/>
          </p:cNvSpPr>
          <p:nvPr>
            <p:ph type="title"/>
          </p:nvPr>
        </p:nvSpPr>
        <p:spPr>
          <a:xfrm>
            <a:off x="643647" y="365125"/>
            <a:ext cx="10515600" cy="1325563"/>
          </a:xfrm>
        </p:spPr>
        <p:txBody>
          <a:bodyPr>
            <a:normAutofit/>
          </a:bodyPr>
          <a:lstStyle/>
          <a:p>
            <a:r>
              <a:rPr lang="en-US" sz="3200" dirty="0"/>
              <a:t>Reproducibility</a:t>
            </a:r>
          </a:p>
        </p:txBody>
      </p:sp>
      <p:sp>
        <p:nvSpPr>
          <p:cNvPr id="5" name="TextBox 4">
            <a:extLst>
              <a:ext uri="{FF2B5EF4-FFF2-40B4-BE49-F238E27FC236}">
                <a16:creationId xmlns:a16="http://schemas.microsoft.com/office/drawing/2014/main" id="{CD8CC18E-B1A1-4EB8-77FE-C15555C20FB0}"/>
              </a:ext>
            </a:extLst>
          </p:cNvPr>
          <p:cNvSpPr txBox="1"/>
          <p:nvPr/>
        </p:nvSpPr>
        <p:spPr>
          <a:xfrm>
            <a:off x="725864" y="1781666"/>
            <a:ext cx="7965649" cy="3416320"/>
          </a:xfrm>
          <a:prstGeom prst="rect">
            <a:avLst/>
          </a:prstGeom>
          <a:noFill/>
        </p:spPr>
        <p:txBody>
          <a:bodyPr wrap="square" rtlCol="0">
            <a:spAutoFit/>
          </a:bodyPr>
          <a:lstStyle/>
          <a:p>
            <a:r>
              <a:rPr lang="en-US" sz="2400" dirty="0"/>
              <a:t>Transparency in research</a:t>
            </a:r>
          </a:p>
          <a:p>
            <a:endParaRPr lang="en-US" sz="2400" dirty="0"/>
          </a:p>
          <a:p>
            <a:r>
              <a:rPr lang="en-US" sz="2400" dirty="0"/>
              <a:t>Promoting inclusivity and reducing barriers to access</a:t>
            </a:r>
          </a:p>
          <a:p>
            <a:endParaRPr lang="en-US" sz="2400" dirty="0"/>
          </a:p>
          <a:p>
            <a:r>
              <a:rPr lang="en-US" sz="2400" dirty="0"/>
              <a:t>Testing accuracy of your methods</a:t>
            </a:r>
          </a:p>
          <a:p>
            <a:endParaRPr lang="en-US" sz="2400" dirty="0"/>
          </a:p>
          <a:p>
            <a:r>
              <a:rPr lang="en-US" sz="2400" b="1" dirty="0"/>
              <a:t>Field reproducibility is not always possible</a:t>
            </a:r>
          </a:p>
          <a:p>
            <a:endParaRPr lang="en-US" sz="2400" b="1" dirty="0"/>
          </a:p>
          <a:p>
            <a:r>
              <a:rPr lang="en-US" sz="2400" dirty="0"/>
              <a:t>Computational reproducibility is!</a:t>
            </a:r>
          </a:p>
        </p:txBody>
      </p:sp>
      <p:pic>
        <p:nvPicPr>
          <p:cNvPr id="7172" name="Picture 4" descr="Funded Partnership Brings Dryad and Zenodo Closer">
            <a:extLst>
              <a:ext uri="{FF2B5EF4-FFF2-40B4-BE49-F238E27FC236}">
                <a16:creationId xmlns:a16="http://schemas.microsoft.com/office/drawing/2014/main" id="{0591729F-301B-3C29-F037-EA0C96E5B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903" y="5004909"/>
            <a:ext cx="37147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ll you need to know before starting with GitHub! | by Joos Korstanje |  Towards Data Science">
            <a:extLst>
              <a:ext uri="{FF2B5EF4-FFF2-40B4-BE49-F238E27FC236}">
                <a16:creationId xmlns:a16="http://schemas.microsoft.com/office/drawing/2014/main" id="{689BCD04-C27C-B502-7EA5-FE9EBA49D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814" y="365125"/>
            <a:ext cx="3943546" cy="221824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Zenodo">
            <a:extLst>
              <a:ext uri="{FF2B5EF4-FFF2-40B4-BE49-F238E27FC236}">
                <a16:creationId xmlns:a16="http://schemas.microsoft.com/office/drawing/2014/main" id="{13B60879-CF7B-7AE4-F9F8-44EB7915F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0732" y="3023796"/>
            <a:ext cx="3314897" cy="1325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6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A881-DC0F-3913-AC27-F38C086AC8D7}"/>
              </a:ext>
            </a:extLst>
          </p:cNvPr>
          <p:cNvSpPr>
            <a:spLocks noGrp="1"/>
          </p:cNvSpPr>
          <p:nvPr>
            <p:ph type="title"/>
          </p:nvPr>
        </p:nvSpPr>
        <p:spPr/>
        <p:txBody>
          <a:bodyPr>
            <a:normAutofit/>
          </a:bodyPr>
          <a:lstStyle/>
          <a:p>
            <a:r>
              <a:rPr lang="en-US" sz="3200" dirty="0"/>
              <a:t>Version control</a:t>
            </a:r>
          </a:p>
        </p:txBody>
      </p:sp>
      <p:sp>
        <p:nvSpPr>
          <p:cNvPr id="3" name="Content Placeholder 2">
            <a:extLst>
              <a:ext uri="{FF2B5EF4-FFF2-40B4-BE49-F238E27FC236}">
                <a16:creationId xmlns:a16="http://schemas.microsoft.com/office/drawing/2014/main" id="{EEBFC512-3073-49F7-9BFB-8D8BE8F65049}"/>
              </a:ext>
            </a:extLst>
          </p:cNvPr>
          <p:cNvSpPr>
            <a:spLocks noGrp="1"/>
          </p:cNvSpPr>
          <p:nvPr>
            <p:ph idx="1"/>
          </p:nvPr>
        </p:nvSpPr>
        <p:spPr>
          <a:xfrm>
            <a:off x="715652" y="1854395"/>
            <a:ext cx="5722856" cy="3707419"/>
          </a:xfrm>
        </p:spPr>
        <p:txBody>
          <a:bodyPr>
            <a:noAutofit/>
          </a:bodyPr>
          <a:lstStyle/>
          <a:p>
            <a:r>
              <a:rPr lang="en-US" sz="2400" dirty="0"/>
              <a:t>keep the entire history of a file </a:t>
            </a:r>
          </a:p>
          <a:p>
            <a:pPr marL="0" indent="0">
              <a:buNone/>
            </a:pPr>
            <a:endParaRPr lang="en-US" sz="2400" dirty="0"/>
          </a:p>
          <a:p>
            <a:r>
              <a:rPr lang="en-US" sz="2400" dirty="0"/>
              <a:t>tag particular version so you can go back to them easily</a:t>
            </a:r>
          </a:p>
          <a:p>
            <a:endParaRPr lang="en-US" sz="2400" dirty="0"/>
          </a:p>
          <a:p>
            <a:r>
              <a:rPr lang="en-US" sz="2400" dirty="0"/>
              <a:t>facilitates collaborations and makes contributions transparent</a:t>
            </a:r>
          </a:p>
          <a:p>
            <a:endParaRPr lang="en-US" sz="2400" dirty="0"/>
          </a:p>
          <a:p>
            <a:r>
              <a:rPr lang="en-US" sz="2400" dirty="0"/>
              <a:t>experiment with code and feature without breaking the main project</a:t>
            </a:r>
          </a:p>
        </p:txBody>
      </p:sp>
      <p:pic>
        <p:nvPicPr>
          <p:cNvPr id="4" name="Picture 2" descr="A better backup">
            <a:extLst>
              <a:ext uri="{FF2B5EF4-FFF2-40B4-BE49-F238E27FC236}">
                <a16:creationId xmlns:a16="http://schemas.microsoft.com/office/drawing/2014/main" id="{0426B1A1-89D5-72DD-6E13-2384948BA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603"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49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1AE4-9B2E-B9A9-8A0A-F940A537971D}"/>
              </a:ext>
            </a:extLst>
          </p:cNvPr>
          <p:cNvSpPr>
            <a:spLocks noGrp="1"/>
          </p:cNvSpPr>
          <p:nvPr>
            <p:ph type="title"/>
          </p:nvPr>
        </p:nvSpPr>
        <p:spPr>
          <a:xfrm>
            <a:off x="617062" y="440539"/>
            <a:ext cx="10515600" cy="1325563"/>
          </a:xfrm>
        </p:spPr>
        <p:txBody>
          <a:bodyPr>
            <a:normAutofit/>
          </a:bodyPr>
          <a:lstStyle/>
          <a:p>
            <a:r>
              <a:rPr lang="en-US" sz="3200" dirty="0"/>
              <a:t>Best practices for a reproducible project</a:t>
            </a:r>
          </a:p>
        </p:txBody>
      </p:sp>
      <p:pic>
        <p:nvPicPr>
          <p:cNvPr id="5" name="Picture 4" descr="Table&#10;&#10;Description automatically generated">
            <a:extLst>
              <a:ext uri="{FF2B5EF4-FFF2-40B4-BE49-F238E27FC236}">
                <a16:creationId xmlns:a16="http://schemas.microsoft.com/office/drawing/2014/main" id="{60960F8E-7E31-3AD5-6091-5AA559025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62" y="1888651"/>
            <a:ext cx="6810081" cy="4246531"/>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BA0F6A2D-3659-4FAA-51F2-83A21B419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31" y="1888651"/>
            <a:ext cx="10082134" cy="4244708"/>
          </a:xfrm>
          <a:prstGeom prst="rect">
            <a:avLst/>
          </a:prstGeom>
        </p:spPr>
      </p:pic>
    </p:spTree>
    <p:extLst>
      <p:ext uri="{BB962C8B-B14F-4D97-AF65-F5344CB8AC3E}">
        <p14:creationId xmlns:p14="http://schemas.microsoft.com/office/powerpoint/2010/main" val="3642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FC0F-DDA4-5BA3-DA8C-3C36CDFC20B6}"/>
              </a:ext>
            </a:extLst>
          </p:cNvPr>
          <p:cNvSpPr>
            <a:spLocks noGrp="1"/>
          </p:cNvSpPr>
          <p:nvPr>
            <p:ph type="title"/>
          </p:nvPr>
        </p:nvSpPr>
        <p:spPr/>
        <p:txBody>
          <a:bodyPr>
            <a:normAutofit/>
          </a:bodyPr>
          <a:lstStyle/>
          <a:p>
            <a:r>
              <a:rPr lang="en-US" sz="3200" dirty="0"/>
              <a:t>BES Guide to Reproducible Code</a:t>
            </a:r>
          </a:p>
        </p:txBody>
      </p:sp>
      <p:pic>
        <p:nvPicPr>
          <p:cNvPr id="5" name="Picture 4" descr="Diagram&#10;&#10;Description automatically generated">
            <a:extLst>
              <a:ext uri="{FF2B5EF4-FFF2-40B4-BE49-F238E27FC236}">
                <a16:creationId xmlns:a16="http://schemas.microsoft.com/office/drawing/2014/main" id="{3D2049DD-AC7D-97AE-9EBD-B85E11400789}"/>
              </a:ext>
            </a:extLst>
          </p:cNvPr>
          <p:cNvPicPr>
            <a:picLocks noChangeAspect="1"/>
          </p:cNvPicPr>
          <p:nvPr/>
        </p:nvPicPr>
        <p:blipFill rotWithShape="1">
          <a:blip r:embed="rId2">
            <a:extLst>
              <a:ext uri="{28A0092B-C50C-407E-A947-70E740481C1C}">
                <a14:useLocalDpi xmlns:a14="http://schemas.microsoft.com/office/drawing/2010/main" val="0"/>
              </a:ext>
            </a:extLst>
          </a:blip>
          <a:srcRect b="2043"/>
          <a:stretch/>
        </p:blipFill>
        <p:spPr>
          <a:xfrm>
            <a:off x="1771828" y="2078513"/>
            <a:ext cx="8271271" cy="3756680"/>
          </a:xfrm>
          <a:prstGeom prst="rect">
            <a:avLst/>
          </a:prstGeom>
        </p:spPr>
      </p:pic>
      <p:sp>
        <p:nvSpPr>
          <p:cNvPr id="6" name="TextBox 5">
            <a:extLst>
              <a:ext uri="{FF2B5EF4-FFF2-40B4-BE49-F238E27FC236}">
                <a16:creationId xmlns:a16="http://schemas.microsoft.com/office/drawing/2014/main" id="{69E9236E-881C-7A66-B261-85611A43DD6D}"/>
              </a:ext>
            </a:extLst>
          </p:cNvPr>
          <p:cNvSpPr txBox="1"/>
          <p:nvPr/>
        </p:nvSpPr>
        <p:spPr>
          <a:xfrm>
            <a:off x="678728" y="6223018"/>
            <a:ext cx="11277601" cy="369332"/>
          </a:xfrm>
          <a:prstGeom prst="rect">
            <a:avLst/>
          </a:prstGeom>
          <a:noFill/>
        </p:spPr>
        <p:txBody>
          <a:bodyPr wrap="square" rtlCol="0">
            <a:spAutoFit/>
          </a:bodyPr>
          <a:lstStyle/>
          <a:p>
            <a:r>
              <a:rPr lang="en-US" dirty="0">
                <a:hlinkClick r:id="rId3"/>
              </a:rPr>
              <a:t>https://www.britishecologicalsociety.org/wp-content/uploads/2017/12/guide-to-reproducible-code.pdf</a:t>
            </a:r>
            <a:r>
              <a:rPr lang="en-US" dirty="0"/>
              <a:t> </a:t>
            </a:r>
          </a:p>
        </p:txBody>
      </p:sp>
    </p:spTree>
    <p:extLst>
      <p:ext uri="{BB962C8B-B14F-4D97-AF65-F5344CB8AC3E}">
        <p14:creationId xmlns:p14="http://schemas.microsoft.com/office/powerpoint/2010/main" val="2101473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F48E-EA52-ED3F-98CC-F0269D3B8EB2}"/>
              </a:ext>
            </a:extLst>
          </p:cNvPr>
          <p:cNvSpPr>
            <a:spLocks noGrp="1"/>
          </p:cNvSpPr>
          <p:nvPr>
            <p:ph type="title"/>
          </p:nvPr>
        </p:nvSpPr>
        <p:spPr/>
        <p:txBody>
          <a:bodyPr>
            <a:normAutofit/>
          </a:bodyPr>
          <a:lstStyle/>
          <a:p>
            <a:r>
              <a:rPr lang="en-US" sz="3200" dirty="0"/>
              <a:t>GitHub</a:t>
            </a:r>
          </a:p>
        </p:txBody>
      </p:sp>
      <p:sp>
        <p:nvSpPr>
          <p:cNvPr id="3" name="Content Placeholder 2">
            <a:extLst>
              <a:ext uri="{FF2B5EF4-FFF2-40B4-BE49-F238E27FC236}">
                <a16:creationId xmlns:a16="http://schemas.microsoft.com/office/drawing/2014/main" id="{FFC92B07-B9FF-C86C-A23D-DA571E51CCD3}"/>
              </a:ext>
            </a:extLst>
          </p:cNvPr>
          <p:cNvSpPr>
            <a:spLocks noGrp="1"/>
          </p:cNvSpPr>
          <p:nvPr>
            <p:ph idx="1"/>
          </p:nvPr>
        </p:nvSpPr>
        <p:spPr/>
        <p:txBody>
          <a:bodyPr>
            <a:normAutofit/>
          </a:bodyPr>
          <a:lstStyle/>
          <a:p>
            <a:r>
              <a:rPr lang="en-US" sz="2400" dirty="0"/>
              <a:t>A platform to store code, data (limited amounts) and </a:t>
            </a:r>
            <a:r>
              <a:rPr lang="en-US" sz="2400" b="1" dirty="0"/>
              <a:t>version control</a:t>
            </a:r>
            <a:endParaRPr lang="en-US" sz="2400" dirty="0"/>
          </a:p>
          <a:p>
            <a:endParaRPr lang="en-US" sz="2400" dirty="0"/>
          </a:p>
          <a:p>
            <a:r>
              <a:rPr lang="en-US" sz="2400" dirty="0"/>
              <a:t>Each project that is created on this platform is called a </a:t>
            </a:r>
            <a:r>
              <a:rPr lang="en-US" sz="2400" b="1" dirty="0"/>
              <a:t>repository</a:t>
            </a:r>
            <a:endParaRPr lang="en-US" sz="2400" dirty="0"/>
          </a:p>
          <a:p>
            <a:endParaRPr lang="en-US" sz="2400" dirty="0"/>
          </a:p>
          <a:p>
            <a:r>
              <a:rPr lang="en-US" sz="2400" dirty="0"/>
              <a:t>Terms: </a:t>
            </a:r>
            <a:r>
              <a:rPr lang="en-US" sz="2400" b="1" dirty="0"/>
              <a:t>commit, push, pull, fork….</a:t>
            </a:r>
            <a:r>
              <a:rPr lang="en-US" sz="2400" dirty="0"/>
              <a:t> (can be confusing)</a:t>
            </a:r>
          </a:p>
          <a:p>
            <a:endParaRPr lang="en-US" sz="2400" dirty="0"/>
          </a:p>
        </p:txBody>
      </p:sp>
    </p:spTree>
    <p:extLst>
      <p:ext uri="{BB962C8B-B14F-4D97-AF65-F5344CB8AC3E}">
        <p14:creationId xmlns:p14="http://schemas.microsoft.com/office/powerpoint/2010/main" val="365341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544E-78F0-47C4-4D31-810CD42C294C}"/>
              </a:ext>
            </a:extLst>
          </p:cNvPr>
          <p:cNvSpPr>
            <a:spLocks noGrp="1"/>
          </p:cNvSpPr>
          <p:nvPr>
            <p:ph type="title"/>
          </p:nvPr>
        </p:nvSpPr>
        <p:spPr/>
        <p:txBody>
          <a:bodyPr>
            <a:normAutofit/>
          </a:bodyPr>
          <a:lstStyle/>
          <a:p>
            <a:r>
              <a:rPr lang="en-US" sz="3200" dirty="0"/>
              <a:t>Create a GitHub account</a:t>
            </a:r>
          </a:p>
        </p:txBody>
      </p:sp>
      <p:sp>
        <p:nvSpPr>
          <p:cNvPr id="3" name="Content Placeholder 2">
            <a:extLst>
              <a:ext uri="{FF2B5EF4-FFF2-40B4-BE49-F238E27FC236}">
                <a16:creationId xmlns:a16="http://schemas.microsoft.com/office/drawing/2014/main" id="{CC079524-4BF7-0153-75D1-0DBFF9297404}"/>
              </a:ext>
            </a:extLst>
          </p:cNvPr>
          <p:cNvSpPr>
            <a:spLocks noGrp="1"/>
          </p:cNvSpPr>
          <p:nvPr>
            <p:ph idx="1"/>
          </p:nvPr>
        </p:nvSpPr>
        <p:spPr>
          <a:xfrm>
            <a:off x="838200" y="1825625"/>
            <a:ext cx="10515600" cy="4000140"/>
          </a:xfrm>
        </p:spPr>
        <p:txBody>
          <a:bodyPr>
            <a:normAutofit/>
          </a:bodyPr>
          <a:lstStyle/>
          <a:p>
            <a:r>
              <a:rPr lang="en-US" sz="2400" dirty="0"/>
              <a:t>It’s free!</a:t>
            </a:r>
          </a:p>
          <a:p>
            <a:pPr marL="0" indent="0">
              <a:buNone/>
            </a:pPr>
            <a:endParaRPr lang="en-US" sz="2400" dirty="0"/>
          </a:p>
          <a:p>
            <a:endParaRPr lang="en-US" sz="2400" dirty="0"/>
          </a:p>
          <a:p>
            <a:r>
              <a:rPr lang="en-US" sz="2400" dirty="0"/>
              <a:t>Create a username and p/w and login to your GitHub account</a:t>
            </a:r>
          </a:p>
          <a:p>
            <a:endParaRPr lang="en-US" sz="2400" dirty="0"/>
          </a:p>
          <a:p>
            <a:pPr marL="0" indent="0">
              <a:buNone/>
            </a:pPr>
            <a:endParaRPr lang="en-US" sz="2400" dirty="0"/>
          </a:p>
          <a:p>
            <a:r>
              <a:rPr lang="en-US" sz="2400" dirty="0">
                <a:hlinkClick r:id="rId2"/>
              </a:rPr>
              <a:t>https://github.com/</a:t>
            </a:r>
            <a:r>
              <a:rPr lang="en-US" sz="2400" dirty="0"/>
              <a:t> </a:t>
            </a:r>
          </a:p>
          <a:p>
            <a:endParaRPr lang="en-US" sz="2400" dirty="0"/>
          </a:p>
          <a:p>
            <a:pPr marL="0" indent="0">
              <a:buNone/>
            </a:pPr>
            <a:endParaRPr lang="en-US" sz="2400" dirty="0"/>
          </a:p>
        </p:txBody>
      </p:sp>
    </p:spTree>
    <p:extLst>
      <p:ext uri="{BB962C8B-B14F-4D97-AF65-F5344CB8AC3E}">
        <p14:creationId xmlns:p14="http://schemas.microsoft.com/office/powerpoint/2010/main" val="1347814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EB70-93A8-ADDC-0626-63FFB075E8D3}"/>
              </a:ext>
            </a:extLst>
          </p:cNvPr>
          <p:cNvSpPr>
            <a:spLocks noGrp="1"/>
          </p:cNvSpPr>
          <p:nvPr>
            <p:ph type="title"/>
          </p:nvPr>
        </p:nvSpPr>
        <p:spPr/>
        <p:txBody>
          <a:bodyPr>
            <a:normAutofit/>
          </a:bodyPr>
          <a:lstStyle/>
          <a:p>
            <a:r>
              <a:rPr lang="en-US" sz="3200" dirty="0"/>
              <a:t>Have you installed </a:t>
            </a:r>
            <a:r>
              <a:rPr lang="en-US" sz="3200" i="1" dirty="0"/>
              <a:t>git</a:t>
            </a:r>
            <a:r>
              <a:rPr lang="en-US" sz="3200" dirty="0"/>
              <a:t> on your system?</a:t>
            </a:r>
          </a:p>
        </p:txBody>
      </p:sp>
      <p:sp>
        <p:nvSpPr>
          <p:cNvPr id="3" name="Content Placeholder 2">
            <a:extLst>
              <a:ext uri="{FF2B5EF4-FFF2-40B4-BE49-F238E27FC236}">
                <a16:creationId xmlns:a16="http://schemas.microsoft.com/office/drawing/2014/main" id="{87218E38-A6A1-C19F-8C61-501305BA149E}"/>
              </a:ext>
            </a:extLst>
          </p:cNvPr>
          <p:cNvSpPr>
            <a:spLocks noGrp="1"/>
          </p:cNvSpPr>
          <p:nvPr>
            <p:ph idx="1"/>
          </p:nvPr>
        </p:nvSpPr>
        <p:spPr/>
        <p:txBody>
          <a:bodyPr>
            <a:normAutofit/>
          </a:bodyPr>
          <a:lstStyle/>
          <a:p>
            <a:r>
              <a:rPr lang="en-US" sz="2400" dirty="0">
                <a:hlinkClick r:id="rId2"/>
              </a:rPr>
              <a:t>https://happygitwithr.com/install-git.html</a:t>
            </a:r>
            <a:r>
              <a:rPr lang="en-US" sz="2400" dirty="0"/>
              <a:t> </a:t>
            </a:r>
          </a:p>
          <a:p>
            <a:endParaRPr lang="en-US" sz="2400" dirty="0"/>
          </a:p>
          <a:p>
            <a:endParaRPr lang="en-US" sz="2400" dirty="0"/>
          </a:p>
          <a:p>
            <a:pPr marL="0" indent="0">
              <a:buNone/>
            </a:pPr>
            <a:endParaRPr lang="en-US" sz="2400" dirty="0"/>
          </a:p>
          <a:p>
            <a:r>
              <a:rPr lang="en-US" sz="2400" dirty="0"/>
              <a:t>Download and install the appropriate version for your corresponding OS</a:t>
            </a:r>
          </a:p>
        </p:txBody>
      </p:sp>
    </p:spTree>
    <p:extLst>
      <p:ext uri="{BB962C8B-B14F-4D97-AF65-F5344CB8AC3E}">
        <p14:creationId xmlns:p14="http://schemas.microsoft.com/office/powerpoint/2010/main" val="1356022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A3E1-04D9-54AC-020E-034105FBD434}"/>
              </a:ext>
            </a:extLst>
          </p:cNvPr>
          <p:cNvSpPr>
            <a:spLocks noGrp="1"/>
          </p:cNvSpPr>
          <p:nvPr>
            <p:ph type="title"/>
          </p:nvPr>
        </p:nvSpPr>
        <p:spPr/>
        <p:txBody>
          <a:bodyPr>
            <a:normAutofit/>
          </a:bodyPr>
          <a:lstStyle/>
          <a:p>
            <a:r>
              <a:rPr lang="en-US" sz="3200" dirty="0"/>
              <a:t>Let’s create a repository</a:t>
            </a:r>
          </a:p>
        </p:txBody>
      </p:sp>
      <p:sp>
        <p:nvSpPr>
          <p:cNvPr id="3" name="Content Placeholder 2">
            <a:extLst>
              <a:ext uri="{FF2B5EF4-FFF2-40B4-BE49-F238E27FC236}">
                <a16:creationId xmlns:a16="http://schemas.microsoft.com/office/drawing/2014/main" id="{AC134406-776F-8277-37DB-CCEAC78E496F}"/>
              </a:ext>
            </a:extLst>
          </p:cNvPr>
          <p:cNvSpPr>
            <a:spLocks noGrp="1"/>
          </p:cNvSpPr>
          <p:nvPr>
            <p:ph idx="1"/>
          </p:nvPr>
        </p:nvSpPr>
        <p:spPr/>
        <p:txBody>
          <a:bodyPr>
            <a:normAutofit lnSpcReduction="10000"/>
          </a:bodyPr>
          <a:lstStyle/>
          <a:p>
            <a:r>
              <a:rPr lang="en-US" sz="2400" dirty="0"/>
              <a:t>Make a repo on GitHub</a:t>
            </a:r>
          </a:p>
          <a:p>
            <a:endParaRPr lang="en-US" sz="2400" dirty="0"/>
          </a:p>
          <a:p>
            <a:pPr marL="0" indent="0">
              <a:buNone/>
            </a:pPr>
            <a:endParaRPr lang="en-US" sz="2400" dirty="0"/>
          </a:p>
          <a:p>
            <a:r>
              <a:rPr lang="en-US" sz="2400" dirty="0"/>
              <a:t>Clone it to R/</a:t>
            </a:r>
            <a:r>
              <a:rPr lang="en-US" sz="2400" dirty="0" err="1"/>
              <a:t>Rstudio</a:t>
            </a:r>
            <a:endParaRPr lang="en-US" sz="2400" dirty="0"/>
          </a:p>
          <a:p>
            <a:endParaRPr lang="en-US" sz="2400" dirty="0"/>
          </a:p>
          <a:p>
            <a:endParaRPr lang="en-US" sz="2400" dirty="0"/>
          </a:p>
          <a:p>
            <a:r>
              <a:rPr lang="en-US" sz="2400" dirty="0"/>
              <a:t>Write code</a:t>
            </a:r>
          </a:p>
          <a:p>
            <a:endParaRPr lang="en-US" sz="2400" dirty="0"/>
          </a:p>
          <a:p>
            <a:pPr marL="0" indent="0">
              <a:buNone/>
            </a:pPr>
            <a:endParaRPr lang="en-US" sz="2400" dirty="0"/>
          </a:p>
          <a:p>
            <a:r>
              <a:rPr lang="en-US" sz="2400" dirty="0"/>
              <a:t>Commit/push/pull etc. </a:t>
            </a:r>
          </a:p>
        </p:txBody>
      </p:sp>
    </p:spTree>
    <p:extLst>
      <p:ext uri="{BB962C8B-B14F-4D97-AF65-F5344CB8AC3E}">
        <p14:creationId xmlns:p14="http://schemas.microsoft.com/office/powerpoint/2010/main" val="34493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648B-5B97-CB5C-1261-4AD2328975A8}"/>
              </a:ext>
            </a:extLst>
          </p:cNvPr>
          <p:cNvSpPr>
            <a:spLocks noGrp="1"/>
          </p:cNvSpPr>
          <p:nvPr>
            <p:ph type="title"/>
          </p:nvPr>
        </p:nvSpPr>
        <p:spPr/>
        <p:txBody>
          <a:bodyPr>
            <a:normAutofit/>
          </a:bodyPr>
          <a:lstStyle/>
          <a:p>
            <a:r>
              <a:rPr lang="en-US" sz="3200" dirty="0"/>
              <a:t>Today’s agenda</a:t>
            </a:r>
          </a:p>
        </p:txBody>
      </p:sp>
      <p:sp>
        <p:nvSpPr>
          <p:cNvPr id="3" name="Content Placeholder 2">
            <a:extLst>
              <a:ext uri="{FF2B5EF4-FFF2-40B4-BE49-F238E27FC236}">
                <a16:creationId xmlns:a16="http://schemas.microsoft.com/office/drawing/2014/main" id="{BD9F4661-1288-B0A6-75F4-B474A730B73A}"/>
              </a:ext>
            </a:extLst>
          </p:cNvPr>
          <p:cNvSpPr>
            <a:spLocks noGrp="1"/>
          </p:cNvSpPr>
          <p:nvPr>
            <p:ph idx="1"/>
          </p:nvPr>
        </p:nvSpPr>
        <p:spPr>
          <a:xfrm>
            <a:off x="838200" y="1825625"/>
            <a:ext cx="10515600" cy="3123447"/>
          </a:xfrm>
        </p:spPr>
        <p:txBody>
          <a:bodyPr>
            <a:normAutofit/>
          </a:bodyPr>
          <a:lstStyle/>
          <a:p>
            <a:r>
              <a:rPr lang="en-US" sz="2400" dirty="0"/>
              <a:t>Spatial analysis using R</a:t>
            </a:r>
          </a:p>
          <a:p>
            <a:pPr lvl="1"/>
            <a:r>
              <a:rPr lang="en-US" dirty="0"/>
              <a:t>examples of existing packages and functionality</a:t>
            </a:r>
          </a:p>
          <a:p>
            <a:r>
              <a:rPr lang="en-US" sz="2400" dirty="0"/>
              <a:t>Case study from the Western Ghats</a:t>
            </a:r>
          </a:p>
          <a:p>
            <a:r>
              <a:rPr lang="en-US" sz="2400" dirty="0"/>
              <a:t>Reproducibility </a:t>
            </a:r>
          </a:p>
          <a:p>
            <a:r>
              <a:rPr lang="en-US" sz="2400" dirty="0"/>
              <a:t>Using GitHub + </a:t>
            </a:r>
            <a:r>
              <a:rPr lang="en-US" sz="2400" dirty="0" err="1"/>
              <a:t>Rstudio</a:t>
            </a:r>
            <a:endParaRPr lang="en-US" sz="2400" dirty="0"/>
          </a:p>
          <a:p>
            <a:r>
              <a:rPr lang="en-US" sz="2400" i="1" dirty="0"/>
              <a:t>Using your own data?</a:t>
            </a:r>
          </a:p>
        </p:txBody>
      </p:sp>
    </p:spTree>
    <p:extLst>
      <p:ext uri="{BB962C8B-B14F-4D97-AF65-F5344CB8AC3E}">
        <p14:creationId xmlns:p14="http://schemas.microsoft.com/office/powerpoint/2010/main" val="1103544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0A1B-C9BF-89D8-A198-3F0A62C69E30}"/>
              </a:ext>
            </a:extLst>
          </p:cNvPr>
          <p:cNvSpPr>
            <a:spLocks noGrp="1"/>
          </p:cNvSpPr>
          <p:nvPr>
            <p:ph type="title"/>
          </p:nvPr>
        </p:nvSpPr>
        <p:spPr/>
        <p:txBody>
          <a:bodyPr>
            <a:normAutofit/>
          </a:bodyPr>
          <a:lstStyle/>
          <a:p>
            <a:r>
              <a:rPr lang="en-US" sz="3200" i="1" dirty="0"/>
              <a:t>if time permits</a:t>
            </a:r>
          </a:p>
        </p:txBody>
      </p:sp>
      <p:sp>
        <p:nvSpPr>
          <p:cNvPr id="3" name="Content Placeholder 2">
            <a:extLst>
              <a:ext uri="{FF2B5EF4-FFF2-40B4-BE49-F238E27FC236}">
                <a16:creationId xmlns:a16="http://schemas.microsoft.com/office/drawing/2014/main" id="{02ECABAF-66BE-E46A-18AD-8A810F0596A1}"/>
              </a:ext>
            </a:extLst>
          </p:cNvPr>
          <p:cNvSpPr>
            <a:spLocks noGrp="1"/>
          </p:cNvSpPr>
          <p:nvPr>
            <p:ph idx="1"/>
          </p:nvPr>
        </p:nvSpPr>
        <p:spPr/>
        <p:txBody>
          <a:bodyPr>
            <a:normAutofit/>
          </a:bodyPr>
          <a:lstStyle/>
          <a:p>
            <a:r>
              <a:rPr lang="en-US" sz="2400" dirty="0"/>
              <a:t>Let’s take a look at 01_simple-feature.Rmd </a:t>
            </a:r>
          </a:p>
        </p:txBody>
      </p:sp>
    </p:spTree>
    <p:extLst>
      <p:ext uri="{BB962C8B-B14F-4D97-AF65-F5344CB8AC3E}">
        <p14:creationId xmlns:p14="http://schemas.microsoft.com/office/powerpoint/2010/main" val="146515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B350-4C88-EFB0-AF88-E015950C8DDC}"/>
              </a:ext>
            </a:extLst>
          </p:cNvPr>
          <p:cNvSpPr>
            <a:spLocks noGrp="1"/>
          </p:cNvSpPr>
          <p:nvPr>
            <p:ph type="title"/>
          </p:nvPr>
        </p:nvSpPr>
        <p:spPr/>
        <p:txBody>
          <a:bodyPr>
            <a:normAutofit/>
          </a:bodyPr>
          <a:lstStyle/>
          <a:p>
            <a:r>
              <a:rPr lang="en-US" sz="3200" dirty="0"/>
              <a:t>Acknowledgments and resources</a:t>
            </a:r>
          </a:p>
        </p:txBody>
      </p:sp>
      <p:sp>
        <p:nvSpPr>
          <p:cNvPr id="5" name="TextBox 4">
            <a:extLst>
              <a:ext uri="{FF2B5EF4-FFF2-40B4-BE49-F238E27FC236}">
                <a16:creationId xmlns:a16="http://schemas.microsoft.com/office/drawing/2014/main" id="{0D669C8C-E12F-00B8-8D4F-B2B32F2BE31D}"/>
              </a:ext>
            </a:extLst>
          </p:cNvPr>
          <p:cNvSpPr txBox="1"/>
          <p:nvPr/>
        </p:nvSpPr>
        <p:spPr>
          <a:xfrm>
            <a:off x="952107" y="1791093"/>
            <a:ext cx="9473938" cy="5170646"/>
          </a:xfrm>
          <a:prstGeom prst="rect">
            <a:avLst/>
          </a:prstGeom>
          <a:noFill/>
        </p:spPr>
        <p:txBody>
          <a:bodyPr wrap="square" rtlCol="0">
            <a:spAutoFit/>
          </a:bodyPr>
          <a:lstStyle/>
          <a:p>
            <a:r>
              <a:rPr lang="en-US" sz="2200" dirty="0"/>
              <a:t>Arundhati Das</a:t>
            </a:r>
          </a:p>
          <a:p>
            <a:endParaRPr lang="en-US" sz="2200" dirty="0"/>
          </a:p>
          <a:p>
            <a:r>
              <a:rPr lang="en-US" sz="2200" dirty="0"/>
              <a:t>Matt </a:t>
            </a:r>
            <a:r>
              <a:rPr lang="en-US" sz="2200" dirty="0" err="1"/>
              <a:t>Strimas</a:t>
            </a:r>
            <a:r>
              <a:rPr lang="en-US" sz="2200" dirty="0"/>
              <a:t>-Mackey</a:t>
            </a:r>
          </a:p>
          <a:p>
            <a:r>
              <a:rPr lang="en-US" sz="2200" dirty="0"/>
              <a:t>Bhaskar VK</a:t>
            </a:r>
          </a:p>
          <a:p>
            <a:endParaRPr lang="en-US" sz="2200" dirty="0"/>
          </a:p>
          <a:p>
            <a:r>
              <a:rPr lang="en-US" sz="2200" dirty="0"/>
              <a:t>Reproducible research -  </a:t>
            </a:r>
            <a:r>
              <a:rPr lang="en-US" sz="2200" dirty="0">
                <a:hlinkClick r:id="rId2"/>
              </a:rPr>
              <a:t>https://learning.nceas.ucsb.edu/2019-11-RRCourse/index.html</a:t>
            </a:r>
            <a:endParaRPr lang="en-US" sz="2200" dirty="0"/>
          </a:p>
          <a:p>
            <a:r>
              <a:rPr lang="en-US" sz="2200" dirty="0"/>
              <a:t>Install Git with R - </a:t>
            </a:r>
            <a:r>
              <a:rPr lang="en-US" sz="2200" dirty="0">
                <a:hlinkClick r:id="rId3"/>
              </a:rPr>
              <a:t>https://happygitwithr.com/install-git.html</a:t>
            </a:r>
            <a:r>
              <a:rPr lang="en-US" sz="2200" dirty="0"/>
              <a:t> </a:t>
            </a:r>
          </a:p>
          <a:p>
            <a:r>
              <a:rPr lang="en-US" sz="2200" dirty="0"/>
              <a:t>R-Spatial - </a:t>
            </a:r>
            <a:r>
              <a:rPr lang="en-US" sz="2200" dirty="0">
                <a:hlinkClick r:id="rId4"/>
              </a:rPr>
              <a:t>https://r-spatial.org/book/08-Plotting.html</a:t>
            </a:r>
            <a:r>
              <a:rPr lang="en-US" sz="2200" dirty="0"/>
              <a:t> </a:t>
            </a:r>
          </a:p>
          <a:p>
            <a:r>
              <a:rPr lang="en-US" sz="2200" dirty="0" err="1"/>
              <a:t>Geocomputation</a:t>
            </a:r>
            <a:r>
              <a:rPr lang="en-US" sz="2200" dirty="0"/>
              <a:t> with R - </a:t>
            </a:r>
            <a:r>
              <a:rPr lang="en-US" sz="2200" dirty="0">
                <a:hlinkClick r:id="rId5"/>
              </a:rPr>
              <a:t>https://geocompr.robinlovelace.net/spatial-class.html</a:t>
            </a:r>
            <a:r>
              <a:rPr lang="en-US" sz="2200" dirty="0"/>
              <a:t> </a:t>
            </a:r>
          </a:p>
          <a:p>
            <a:endParaRPr lang="en-US" sz="2200" dirty="0"/>
          </a:p>
          <a:p>
            <a:endParaRPr lang="en-US" sz="2200" dirty="0"/>
          </a:p>
          <a:p>
            <a:endParaRPr lang="en-US" sz="2200" dirty="0"/>
          </a:p>
          <a:p>
            <a:endParaRPr lang="en-US" sz="2200" dirty="0"/>
          </a:p>
        </p:txBody>
      </p:sp>
      <p:pic>
        <p:nvPicPr>
          <p:cNvPr id="1026" name="Picture 2" descr="NCBS - IndiaBioscience">
            <a:extLst>
              <a:ext uri="{FF2B5EF4-FFF2-40B4-BE49-F238E27FC236}">
                <a16:creationId xmlns:a16="http://schemas.microsoft.com/office/drawing/2014/main" id="{3DAEEB36-6B2D-4E7C-FBEA-9F3C2417F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6586" y="1592366"/>
            <a:ext cx="3313307" cy="135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385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A7FA-2402-5315-EE76-A38D94739ECC}"/>
              </a:ext>
            </a:extLst>
          </p:cNvPr>
          <p:cNvSpPr>
            <a:spLocks noGrp="1"/>
          </p:cNvSpPr>
          <p:nvPr>
            <p:ph type="title"/>
          </p:nvPr>
        </p:nvSpPr>
        <p:spPr/>
        <p:txBody>
          <a:bodyPr>
            <a:normAutofit/>
          </a:bodyPr>
          <a:lstStyle/>
          <a:p>
            <a:r>
              <a:rPr lang="en-US" sz="3200" dirty="0"/>
              <a:t>Why spatial analysis?</a:t>
            </a:r>
          </a:p>
        </p:txBody>
      </p:sp>
      <p:sp>
        <p:nvSpPr>
          <p:cNvPr id="3" name="Content Placeholder 2">
            <a:extLst>
              <a:ext uri="{FF2B5EF4-FFF2-40B4-BE49-F238E27FC236}">
                <a16:creationId xmlns:a16="http://schemas.microsoft.com/office/drawing/2014/main" id="{DF9C8DEF-8686-A89E-4C03-47EA6D75E50F}"/>
              </a:ext>
            </a:extLst>
          </p:cNvPr>
          <p:cNvSpPr>
            <a:spLocks noGrp="1"/>
          </p:cNvSpPr>
          <p:nvPr>
            <p:ph idx="1"/>
          </p:nvPr>
        </p:nvSpPr>
        <p:spPr/>
        <p:txBody>
          <a:bodyPr>
            <a:normAutofit/>
          </a:bodyPr>
          <a:lstStyle/>
          <a:p>
            <a:r>
              <a:rPr lang="en-US" sz="2400" dirty="0"/>
              <a:t>Pattern and Process (Landscape Ecology)</a:t>
            </a:r>
          </a:p>
          <a:p>
            <a:endParaRPr lang="en-US" sz="2400" dirty="0"/>
          </a:p>
          <a:p>
            <a:pPr marL="0" indent="0">
              <a:buNone/>
            </a:pPr>
            <a:endParaRPr lang="en-US" sz="2400" dirty="0"/>
          </a:p>
          <a:p>
            <a:r>
              <a:rPr lang="en-US" sz="2400" dirty="0"/>
              <a:t>Visualization?</a:t>
            </a:r>
          </a:p>
          <a:p>
            <a:endParaRPr lang="en-US" sz="2400" dirty="0"/>
          </a:p>
          <a:p>
            <a:pPr marL="0" indent="0">
              <a:buNone/>
            </a:pPr>
            <a:endParaRPr lang="en-US" sz="2400" dirty="0"/>
          </a:p>
          <a:p>
            <a:r>
              <a:rPr lang="en-US" sz="2400" dirty="0"/>
              <a:t>What’s the question you want to answer? Will spatial data or spatial analysis help answer your hypothesis? </a:t>
            </a:r>
          </a:p>
        </p:txBody>
      </p:sp>
    </p:spTree>
    <p:extLst>
      <p:ext uri="{BB962C8B-B14F-4D97-AF65-F5344CB8AC3E}">
        <p14:creationId xmlns:p14="http://schemas.microsoft.com/office/powerpoint/2010/main" val="3440380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0C9E-37F7-4354-B08C-F1C17C597704}"/>
              </a:ext>
            </a:extLst>
          </p:cNvPr>
          <p:cNvSpPr>
            <a:spLocks noGrp="1"/>
          </p:cNvSpPr>
          <p:nvPr>
            <p:ph type="title"/>
          </p:nvPr>
        </p:nvSpPr>
        <p:spPr>
          <a:xfrm>
            <a:off x="838200" y="365125"/>
            <a:ext cx="10515600" cy="1046425"/>
          </a:xfrm>
        </p:spPr>
        <p:txBody>
          <a:bodyPr>
            <a:normAutofit/>
          </a:bodyPr>
          <a:lstStyle/>
          <a:p>
            <a:r>
              <a:rPr lang="en-US" sz="3200" dirty="0">
                <a:latin typeface="+mn-lt"/>
              </a:rPr>
              <a:t>Recap: What are Vectors and </a:t>
            </a:r>
            <a:r>
              <a:rPr lang="en-US" sz="3200" dirty="0" err="1">
                <a:latin typeface="+mn-lt"/>
              </a:rPr>
              <a:t>Rasters</a:t>
            </a:r>
            <a:r>
              <a:rPr lang="en-US" sz="3200" dirty="0">
                <a:latin typeface="+mn-lt"/>
              </a:rPr>
              <a:t>? </a:t>
            </a:r>
          </a:p>
        </p:txBody>
      </p:sp>
      <p:sp>
        <p:nvSpPr>
          <p:cNvPr id="3" name="Content Placeholder 2">
            <a:extLst>
              <a:ext uri="{FF2B5EF4-FFF2-40B4-BE49-F238E27FC236}">
                <a16:creationId xmlns:a16="http://schemas.microsoft.com/office/drawing/2014/main" id="{A1B27C57-135C-4FF1-8A16-9BDF25978605}"/>
              </a:ext>
            </a:extLst>
          </p:cNvPr>
          <p:cNvSpPr>
            <a:spLocks noGrp="1"/>
          </p:cNvSpPr>
          <p:nvPr>
            <p:ph idx="1"/>
          </p:nvPr>
        </p:nvSpPr>
        <p:spPr>
          <a:xfrm>
            <a:off x="838200" y="1673295"/>
            <a:ext cx="5029940" cy="4557420"/>
          </a:xfrm>
        </p:spPr>
        <p:txBody>
          <a:bodyPr>
            <a:normAutofit/>
          </a:bodyPr>
          <a:lstStyle/>
          <a:p>
            <a:r>
              <a:rPr lang="en-US" sz="2400" dirty="0"/>
              <a:t>Vector data tends to dominate the social sciences because human settlements and boundaries have discrete borders.</a:t>
            </a:r>
          </a:p>
          <a:p>
            <a:pPr marL="0" indent="0">
              <a:buNone/>
            </a:pPr>
            <a:endParaRPr lang="en-US" sz="2400" dirty="0"/>
          </a:p>
          <a:p>
            <a:r>
              <a:rPr lang="en-US" sz="2400" dirty="0"/>
              <a:t>Raster data often dominates the environmental sciences because these often use remotely sensed imagery.</a:t>
            </a:r>
          </a:p>
        </p:txBody>
      </p:sp>
      <p:sp>
        <p:nvSpPr>
          <p:cNvPr id="4" name="TextBox 3">
            <a:extLst>
              <a:ext uri="{FF2B5EF4-FFF2-40B4-BE49-F238E27FC236}">
                <a16:creationId xmlns:a16="http://schemas.microsoft.com/office/drawing/2014/main" id="{229A9284-914D-40E9-BCA9-AE91234C89F2}"/>
              </a:ext>
            </a:extLst>
          </p:cNvPr>
          <p:cNvSpPr txBox="1"/>
          <p:nvPr/>
        </p:nvSpPr>
        <p:spPr>
          <a:xfrm>
            <a:off x="838200" y="6333316"/>
            <a:ext cx="5742662" cy="369332"/>
          </a:xfrm>
          <a:prstGeom prst="rect">
            <a:avLst/>
          </a:prstGeom>
          <a:noFill/>
        </p:spPr>
        <p:txBody>
          <a:bodyPr wrap="none" rtlCol="0">
            <a:spAutoFit/>
          </a:bodyPr>
          <a:lstStyle/>
          <a:p>
            <a:r>
              <a:rPr lang="en-US" dirty="0"/>
              <a:t>http://robinlovelace.net/geocompr/spatial-class.html</a:t>
            </a:r>
          </a:p>
        </p:txBody>
      </p:sp>
      <p:pic>
        <p:nvPicPr>
          <p:cNvPr id="5" name="Picture 4">
            <a:extLst>
              <a:ext uri="{FF2B5EF4-FFF2-40B4-BE49-F238E27FC236}">
                <a16:creationId xmlns:a16="http://schemas.microsoft.com/office/drawing/2014/main" id="{40854D8E-F293-42B7-A15E-F06D5E06537D}"/>
              </a:ext>
            </a:extLst>
          </p:cNvPr>
          <p:cNvPicPr>
            <a:picLocks noChangeAspect="1"/>
          </p:cNvPicPr>
          <p:nvPr/>
        </p:nvPicPr>
        <p:blipFill>
          <a:blip r:embed="rId3"/>
          <a:stretch>
            <a:fillRect/>
          </a:stretch>
        </p:blipFill>
        <p:spPr>
          <a:xfrm>
            <a:off x="7360565" y="1411550"/>
            <a:ext cx="3970095" cy="4900297"/>
          </a:xfrm>
          <a:prstGeom prst="rect">
            <a:avLst/>
          </a:prstGeom>
        </p:spPr>
      </p:pic>
      <p:sp>
        <p:nvSpPr>
          <p:cNvPr id="6" name="TextBox 5">
            <a:extLst>
              <a:ext uri="{FF2B5EF4-FFF2-40B4-BE49-F238E27FC236}">
                <a16:creationId xmlns:a16="http://schemas.microsoft.com/office/drawing/2014/main" id="{375D55E8-F4A2-4BFF-AA5C-97CA22092F28}"/>
              </a:ext>
            </a:extLst>
          </p:cNvPr>
          <p:cNvSpPr txBox="1"/>
          <p:nvPr/>
        </p:nvSpPr>
        <p:spPr>
          <a:xfrm>
            <a:off x="7428036" y="6311847"/>
            <a:ext cx="4335610" cy="369332"/>
          </a:xfrm>
          <a:prstGeom prst="rect">
            <a:avLst/>
          </a:prstGeom>
          <a:noFill/>
        </p:spPr>
        <p:txBody>
          <a:bodyPr wrap="none" rtlCol="0">
            <a:spAutoFit/>
          </a:bodyPr>
          <a:lstStyle/>
          <a:p>
            <a:r>
              <a:rPr lang="en-US" dirty="0"/>
              <a:t>Image Courtesy: MIT </a:t>
            </a:r>
            <a:r>
              <a:rPr lang="en-US" dirty="0" err="1"/>
              <a:t>OpenCourseWare</a:t>
            </a:r>
            <a:endParaRPr lang="en-US" dirty="0"/>
          </a:p>
        </p:txBody>
      </p:sp>
    </p:spTree>
    <p:extLst>
      <p:ext uri="{BB962C8B-B14F-4D97-AF65-F5344CB8AC3E}">
        <p14:creationId xmlns:p14="http://schemas.microsoft.com/office/powerpoint/2010/main" val="39355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D82B-7AB7-4365-ADA5-9C7B333D4108}"/>
              </a:ext>
            </a:extLst>
          </p:cNvPr>
          <p:cNvSpPr>
            <a:spLocks noGrp="1"/>
          </p:cNvSpPr>
          <p:nvPr>
            <p:ph type="title"/>
          </p:nvPr>
        </p:nvSpPr>
        <p:spPr>
          <a:xfrm>
            <a:off x="838200" y="317240"/>
            <a:ext cx="11114314" cy="1056206"/>
          </a:xfrm>
        </p:spPr>
        <p:txBody>
          <a:bodyPr>
            <a:normAutofit/>
          </a:bodyPr>
          <a:lstStyle/>
          <a:p>
            <a:r>
              <a:rPr lang="en-US" sz="3300" dirty="0"/>
              <a:t>Recap: Coordinate Systems and Transformations</a:t>
            </a:r>
          </a:p>
        </p:txBody>
      </p:sp>
      <p:sp>
        <p:nvSpPr>
          <p:cNvPr id="3" name="Content Placeholder 2">
            <a:extLst>
              <a:ext uri="{FF2B5EF4-FFF2-40B4-BE49-F238E27FC236}">
                <a16:creationId xmlns:a16="http://schemas.microsoft.com/office/drawing/2014/main" id="{4F17B450-181E-449C-8680-BCA4023A88FC}"/>
              </a:ext>
            </a:extLst>
          </p:cNvPr>
          <p:cNvSpPr>
            <a:spLocks noGrp="1"/>
          </p:cNvSpPr>
          <p:nvPr>
            <p:ph idx="1"/>
          </p:nvPr>
        </p:nvSpPr>
        <p:spPr>
          <a:xfrm>
            <a:off x="3754017" y="5300419"/>
            <a:ext cx="5805196" cy="681232"/>
          </a:xfrm>
        </p:spPr>
        <p:txBody>
          <a:bodyPr>
            <a:normAutofit/>
          </a:bodyPr>
          <a:lstStyle/>
          <a:p>
            <a:pPr marL="0" indent="0">
              <a:buNone/>
            </a:pPr>
            <a:r>
              <a:rPr lang="en-US" sz="2400" dirty="0">
                <a:ea typeface="Verdana" panose="020B0604030504040204" pitchFamily="34" charset="0"/>
                <a:cs typeface="Verdana" panose="020B0604030504040204" pitchFamily="34" charset="0"/>
              </a:rPr>
              <a:t>Tradeoffs – Preserve shape or area ? </a:t>
            </a:r>
          </a:p>
        </p:txBody>
      </p:sp>
      <p:pic>
        <p:nvPicPr>
          <p:cNvPr id="2050" name="Picture 2" descr="http://krygier.owu.edu/krygier_html/geog_353/geog_353_lo/geog_353_lo05_gr/orangepeel.jpg">
            <a:extLst>
              <a:ext uri="{FF2B5EF4-FFF2-40B4-BE49-F238E27FC236}">
                <a16:creationId xmlns:a16="http://schemas.microsoft.com/office/drawing/2014/main" id="{A92D042E-F8BE-4B0F-912E-FA5DF6AF3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046" y="2110377"/>
            <a:ext cx="4014162" cy="27318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8773BC-8E70-42F2-B8B3-D33B26A62CDC}"/>
              </a:ext>
            </a:extLst>
          </p:cNvPr>
          <p:cNvSpPr txBox="1"/>
          <p:nvPr/>
        </p:nvSpPr>
        <p:spPr>
          <a:xfrm>
            <a:off x="1883219" y="6378067"/>
            <a:ext cx="8881534" cy="369332"/>
          </a:xfrm>
          <a:prstGeom prst="rect">
            <a:avLst/>
          </a:prstGeom>
          <a:noFill/>
        </p:spPr>
        <p:txBody>
          <a:bodyPr wrap="none" rtlCol="0">
            <a:spAutoFit/>
          </a:bodyPr>
          <a:lstStyle/>
          <a:p>
            <a:r>
              <a:rPr lang="en-US" dirty="0"/>
              <a:t>http://krygier.owu.edu/krygier_html/geog_353/geog_353_lo/geog_353_lo05.html</a:t>
            </a:r>
          </a:p>
        </p:txBody>
      </p:sp>
      <p:pic>
        <p:nvPicPr>
          <p:cNvPr id="2052" name="Picture 4" descr="http://krygier.owu.edu/krygier_html/geog_353/geog_353_lo/geog_353_lo05_gr/grid.jpg">
            <a:extLst>
              <a:ext uri="{FF2B5EF4-FFF2-40B4-BE49-F238E27FC236}">
                <a16:creationId xmlns:a16="http://schemas.microsoft.com/office/drawing/2014/main" id="{32B3C055-AC2A-47AC-8B31-4850E43E9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614" y="2351313"/>
            <a:ext cx="6155277" cy="255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86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ACC52-3A7B-5C23-8C0A-3A798FABDF27}"/>
              </a:ext>
            </a:extLst>
          </p:cNvPr>
          <p:cNvSpPr>
            <a:spLocks noGrp="1"/>
          </p:cNvSpPr>
          <p:nvPr>
            <p:ph type="title"/>
          </p:nvPr>
        </p:nvSpPr>
        <p:spPr>
          <a:xfrm>
            <a:off x="838200" y="365125"/>
            <a:ext cx="10515600" cy="984281"/>
          </a:xfrm>
        </p:spPr>
        <p:txBody>
          <a:bodyPr>
            <a:normAutofit/>
          </a:bodyPr>
          <a:lstStyle/>
          <a:p>
            <a:r>
              <a:rPr lang="en-US" sz="3200" dirty="0"/>
              <a:t>Useful resources</a:t>
            </a:r>
          </a:p>
        </p:txBody>
      </p:sp>
      <p:pic>
        <p:nvPicPr>
          <p:cNvPr id="1026" name="Picture 2" descr="Books on Spatial Data Analysis with R">
            <a:extLst>
              <a:ext uri="{FF2B5EF4-FFF2-40B4-BE49-F238E27FC236}">
                <a16:creationId xmlns:a16="http://schemas.microsoft.com/office/drawing/2014/main" id="{19C71842-3A29-7DEA-B2FF-5679E2CA6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0418"/>
            <a:ext cx="12192000" cy="26971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5A0232-5A40-3EAC-57B7-793C36D78011}"/>
              </a:ext>
            </a:extLst>
          </p:cNvPr>
          <p:cNvSpPr txBox="1"/>
          <p:nvPr/>
        </p:nvSpPr>
        <p:spPr>
          <a:xfrm>
            <a:off x="8566951" y="6123543"/>
            <a:ext cx="3772270" cy="369332"/>
          </a:xfrm>
          <a:prstGeom prst="rect">
            <a:avLst/>
          </a:prstGeom>
          <a:noFill/>
        </p:spPr>
        <p:txBody>
          <a:bodyPr wrap="square" rtlCol="0">
            <a:spAutoFit/>
          </a:bodyPr>
          <a:lstStyle/>
          <a:p>
            <a:r>
              <a:rPr lang="en-US" dirty="0"/>
              <a:t>Source: Michael </a:t>
            </a:r>
            <a:r>
              <a:rPr lang="en-US" dirty="0" err="1"/>
              <a:t>Dormann</a:t>
            </a:r>
            <a:endParaRPr lang="en-US" dirty="0"/>
          </a:p>
        </p:txBody>
      </p:sp>
    </p:spTree>
    <p:extLst>
      <p:ext uri="{BB962C8B-B14F-4D97-AF65-F5344CB8AC3E}">
        <p14:creationId xmlns:p14="http://schemas.microsoft.com/office/powerpoint/2010/main" val="1280769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20C6C-AAF4-39E2-2168-076A6DB7E1E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534C422-7FD5-DD30-55CF-C79F4FE73BD9}"/>
              </a:ext>
            </a:extLst>
          </p:cNvPr>
          <p:cNvPicPr>
            <a:picLocks noChangeAspect="1"/>
          </p:cNvPicPr>
          <p:nvPr/>
        </p:nvPicPr>
        <p:blipFill>
          <a:blip r:embed="rId2"/>
          <a:stretch>
            <a:fillRect/>
          </a:stretch>
        </p:blipFill>
        <p:spPr>
          <a:xfrm>
            <a:off x="1974833" y="520264"/>
            <a:ext cx="9502964" cy="6066046"/>
          </a:xfrm>
          <a:prstGeom prst="rect">
            <a:avLst/>
          </a:prstGeom>
        </p:spPr>
      </p:pic>
      <p:sp>
        <p:nvSpPr>
          <p:cNvPr id="6" name="TextBox 5">
            <a:extLst>
              <a:ext uri="{FF2B5EF4-FFF2-40B4-BE49-F238E27FC236}">
                <a16:creationId xmlns:a16="http://schemas.microsoft.com/office/drawing/2014/main" id="{05CB2746-9C88-E541-7A22-3CF06198C72A}"/>
              </a:ext>
            </a:extLst>
          </p:cNvPr>
          <p:cNvSpPr txBox="1"/>
          <p:nvPr/>
        </p:nvSpPr>
        <p:spPr>
          <a:xfrm>
            <a:off x="204186" y="2237173"/>
            <a:ext cx="1686758" cy="1200329"/>
          </a:xfrm>
          <a:prstGeom prst="rect">
            <a:avLst/>
          </a:prstGeom>
          <a:noFill/>
        </p:spPr>
        <p:txBody>
          <a:bodyPr wrap="square" rtlCol="0">
            <a:spAutoFit/>
          </a:bodyPr>
          <a:lstStyle/>
          <a:p>
            <a:r>
              <a:rPr lang="en-US" dirty="0"/>
              <a:t>History of spatial analysis using R</a:t>
            </a:r>
          </a:p>
        </p:txBody>
      </p:sp>
    </p:spTree>
    <p:extLst>
      <p:ext uri="{BB962C8B-B14F-4D97-AF65-F5344CB8AC3E}">
        <p14:creationId xmlns:p14="http://schemas.microsoft.com/office/powerpoint/2010/main" val="1974382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1951</TotalTime>
  <Words>1996</Words>
  <Application>Microsoft Office PowerPoint</Application>
  <PresentationFormat>Widescreen</PresentationFormat>
  <Paragraphs>247</Paragraphs>
  <Slides>41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Avenir</vt:lpstr>
      <vt:lpstr>Avenir Next LT Pro</vt:lpstr>
      <vt:lpstr>Calibri</vt:lpstr>
      <vt:lpstr>Office Theme</vt:lpstr>
      <vt:lpstr>PowerPoint Presentation</vt:lpstr>
      <vt:lpstr>Community assembly along elevational gradients</vt:lpstr>
      <vt:lpstr>Themes of research</vt:lpstr>
      <vt:lpstr>Today’s agenda</vt:lpstr>
      <vt:lpstr>Why spatial analysis?</vt:lpstr>
      <vt:lpstr>Recap: What are Vectors and Rasters? </vt:lpstr>
      <vt:lpstr>Recap: Coordinate Systems and Transformations</vt:lpstr>
      <vt:lpstr>Useful resources</vt:lpstr>
      <vt:lpstr>PowerPoint Presentation</vt:lpstr>
      <vt:lpstr>sf is the new sp! </vt:lpstr>
      <vt:lpstr>sf is intuitive</vt:lpstr>
      <vt:lpstr>PowerPoint Presentation</vt:lpstr>
      <vt:lpstr>raster and stars</vt:lpstr>
      <vt:lpstr>Spatial statistics – gstat, spdep, spatstat</vt:lpstr>
      <vt:lpstr>Visualization in space - ggplot2</vt:lpstr>
      <vt:lpstr>PowerPoint Presentation</vt:lpstr>
      <vt:lpstr>Drivers of species distributions </vt:lpstr>
      <vt:lpstr>The Western Ghats</vt:lpstr>
      <vt:lpstr>PowerPoint Presentation</vt:lpstr>
      <vt:lpstr>How are climate and land cover associated with bird species occupancy?</vt:lpstr>
      <vt:lpstr>What can you do with eBird data?</vt:lpstr>
      <vt:lpstr>Examine spatial and temporal biases</vt:lpstr>
      <vt:lpstr>Adjusting for spatial precision - eBird</vt:lpstr>
      <vt:lpstr>PowerPoint Presentation</vt:lpstr>
      <vt:lpstr>PowerPoint Presentation</vt:lpstr>
      <vt:lpstr>Occupancy modeling</vt:lpstr>
      <vt:lpstr>Species-specific associations</vt:lpstr>
      <vt:lpstr>PowerPoint Presentation</vt:lpstr>
      <vt:lpstr>PowerPoint Presentation</vt:lpstr>
      <vt:lpstr>PowerPoint Presentation</vt:lpstr>
      <vt:lpstr>Summary</vt:lpstr>
      <vt:lpstr>Reproducibility</vt:lpstr>
      <vt:lpstr>Version control</vt:lpstr>
      <vt:lpstr>Best practices for a reproducible project</vt:lpstr>
      <vt:lpstr>BES Guide to Reproducible Code</vt:lpstr>
      <vt:lpstr>GitHub</vt:lpstr>
      <vt:lpstr>Create a GitHub account</vt:lpstr>
      <vt:lpstr>Have you installed git on your system?</vt:lpstr>
      <vt:lpstr>Let’s create a repository</vt:lpstr>
      <vt:lpstr>if time permits</vt:lpstr>
      <vt:lpstr>Acknowledgments and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Ramesh</dc:creator>
  <cp:lastModifiedBy>Vijay Ramesh</cp:lastModifiedBy>
  <cp:revision>36</cp:revision>
  <dcterms:created xsi:type="dcterms:W3CDTF">2022-09-20T14:22:35Z</dcterms:created>
  <dcterms:modified xsi:type="dcterms:W3CDTF">2022-09-26T15:03:55Z</dcterms:modified>
</cp:coreProperties>
</file>